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7" r:id="rId12"/>
    <p:sldId id="266"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8830-916D-48BE-99C3-C4C82EE2FA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AA5E73-B3EC-4270-B651-A9E51466D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9C94EED-99D7-48B0-A38F-5A9A6DCB9F46}"/>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5" name="Footer Placeholder 4">
            <a:extLst>
              <a:ext uri="{FF2B5EF4-FFF2-40B4-BE49-F238E27FC236}">
                <a16:creationId xmlns:a16="http://schemas.microsoft.com/office/drawing/2014/main" id="{509B38DE-51F4-4D91-A198-2220F4F0C5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52E227-4317-44EE-A742-EAD80F5407F1}"/>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349125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DF255-C79E-41FD-BDE2-9A458CB5E1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AE2A17-5E3B-47CA-B527-6C30CB5E6D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213402-578E-4437-B560-F186CBBECC35}"/>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5" name="Footer Placeholder 4">
            <a:extLst>
              <a:ext uri="{FF2B5EF4-FFF2-40B4-BE49-F238E27FC236}">
                <a16:creationId xmlns:a16="http://schemas.microsoft.com/office/drawing/2014/main" id="{13A4346C-7A1A-4AE4-BE0B-35E2A4815E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6F4DC0-55E2-4B16-AB7C-AC97A5676732}"/>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278869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68FD36-60E9-4636-B1EC-9EA911CEE1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5AF172-7C1B-4BF6-AE1B-3D13196D2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A35CCF-ABFE-4578-A946-CB7C21088CBD}"/>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5" name="Footer Placeholder 4">
            <a:extLst>
              <a:ext uri="{FF2B5EF4-FFF2-40B4-BE49-F238E27FC236}">
                <a16:creationId xmlns:a16="http://schemas.microsoft.com/office/drawing/2014/main" id="{99E41A2D-0829-45C4-B492-D6075237E6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815368-15D6-4746-9724-5B4577685E84}"/>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420758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57515-4FC3-42E9-A375-0D31E17609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5FD2C3-65EA-4B37-A3E1-E11DFB6AE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3BA8F3-0BF6-42EE-A92E-16BEE82D3632}"/>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5" name="Footer Placeholder 4">
            <a:extLst>
              <a:ext uri="{FF2B5EF4-FFF2-40B4-BE49-F238E27FC236}">
                <a16:creationId xmlns:a16="http://schemas.microsoft.com/office/drawing/2014/main" id="{90333179-7B98-47FD-8A95-21A21DFA44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843E0-9810-4BA2-A6B8-E5FF9B31BA42}"/>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2697315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1209-B4D6-40FE-BA4B-93F441DCC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659067-4CA6-4977-9AA9-A356282AB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99CBFD-AF15-4B6D-BE1F-BB05473AFF02}"/>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5" name="Footer Placeholder 4">
            <a:extLst>
              <a:ext uri="{FF2B5EF4-FFF2-40B4-BE49-F238E27FC236}">
                <a16:creationId xmlns:a16="http://schemas.microsoft.com/office/drawing/2014/main" id="{22615247-78B0-4DB8-B9A7-9929ACB243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207358-C724-4907-AA43-A2A6DB8844AB}"/>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305600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D875-3216-4B51-B352-9A54A1F37F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8AEA2D-DAA8-49B1-8E78-5E7FA43FE6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9E80FE5-FA69-4B1D-89E0-E8A92CB4CD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AE205B-4A73-435E-92BC-5A9EFF90E480}"/>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6" name="Footer Placeholder 5">
            <a:extLst>
              <a:ext uri="{FF2B5EF4-FFF2-40B4-BE49-F238E27FC236}">
                <a16:creationId xmlns:a16="http://schemas.microsoft.com/office/drawing/2014/main" id="{F9947CEF-B647-4135-8B32-973F35D57A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C3B595-B50B-490D-B50F-27FB3C8E2FC4}"/>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555389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87CB-6411-4FF2-8DBE-02191DEE78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68335E-963C-4256-A4DB-52C0EA257A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26CDA8-AD16-42A0-9D94-B68B588C55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B3DC29-4191-493A-8578-180AE7618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DA97D0-436A-49D5-AF01-F3FDA7850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958180-617B-4F62-9AA9-0E104B6C4EBE}"/>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8" name="Footer Placeholder 7">
            <a:extLst>
              <a:ext uri="{FF2B5EF4-FFF2-40B4-BE49-F238E27FC236}">
                <a16:creationId xmlns:a16="http://schemas.microsoft.com/office/drawing/2014/main" id="{A8CE492F-FF31-4F17-B7E8-C40F05554D6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06E679-EAAC-423C-9A36-594D46663EBE}"/>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1642759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16E3-B60A-494B-AAAE-16FD9277F3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B02A52-2DAE-4AC4-977A-508F0FCADDDD}"/>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4" name="Footer Placeholder 3">
            <a:extLst>
              <a:ext uri="{FF2B5EF4-FFF2-40B4-BE49-F238E27FC236}">
                <a16:creationId xmlns:a16="http://schemas.microsoft.com/office/drawing/2014/main" id="{8965CF6E-75C1-42AB-81BE-B4BF1B261E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B4AFCD-45B9-4D10-A202-89B8965F039C}"/>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402148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76E44-02C7-4D3E-B8F6-CC1E06754BE2}"/>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3" name="Footer Placeholder 2">
            <a:extLst>
              <a:ext uri="{FF2B5EF4-FFF2-40B4-BE49-F238E27FC236}">
                <a16:creationId xmlns:a16="http://schemas.microsoft.com/office/drawing/2014/main" id="{25C28452-D6AA-497F-A351-FD25C22FEB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70CF8F-C183-40EA-A460-323666CE3FE5}"/>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1077437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B64F-FD86-48EB-89E7-0D2117DFDF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A47ABA-F89A-4B3A-91EF-6FF2A9F9B9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A99161-1604-49EF-9C15-DADE63E76E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1CABD-6819-438C-B554-7ED068FED214}"/>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6" name="Footer Placeholder 5">
            <a:extLst>
              <a:ext uri="{FF2B5EF4-FFF2-40B4-BE49-F238E27FC236}">
                <a16:creationId xmlns:a16="http://schemas.microsoft.com/office/drawing/2014/main" id="{DB7BFAFE-ADE0-488C-8B68-69C5E96DA9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42EEA9-8C24-4672-B9A5-86B1F27791FB}"/>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286375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5752-DF4C-4A2F-92A9-05DBB5CB4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0538B0-E0A1-475C-9E62-AB716A1182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2A065F-4389-44A5-90AA-FD25103A3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8E4B7-BDF6-417A-A64C-B83C087234C6}"/>
              </a:ext>
            </a:extLst>
          </p:cNvPr>
          <p:cNvSpPr>
            <a:spLocks noGrp="1"/>
          </p:cNvSpPr>
          <p:nvPr>
            <p:ph type="dt" sz="half" idx="10"/>
          </p:nvPr>
        </p:nvSpPr>
        <p:spPr/>
        <p:txBody>
          <a:bodyPr/>
          <a:lstStyle/>
          <a:p>
            <a:fld id="{67915989-E7A8-46DC-BDB8-4C8EE1238D3A}" type="datetimeFigureOut">
              <a:rPr lang="en-GB" smtClean="0"/>
              <a:t>24/08/2021</a:t>
            </a:fld>
            <a:endParaRPr lang="en-GB"/>
          </a:p>
        </p:txBody>
      </p:sp>
      <p:sp>
        <p:nvSpPr>
          <p:cNvPr id="6" name="Footer Placeholder 5">
            <a:extLst>
              <a:ext uri="{FF2B5EF4-FFF2-40B4-BE49-F238E27FC236}">
                <a16:creationId xmlns:a16="http://schemas.microsoft.com/office/drawing/2014/main" id="{8EC3BE2C-0C12-4418-B366-5CE2FD5DCB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1F6469-EA9D-400F-A618-7FE4C4DA1119}"/>
              </a:ext>
            </a:extLst>
          </p:cNvPr>
          <p:cNvSpPr>
            <a:spLocks noGrp="1"/>
          </p:cNvSpPr>
          <p:nvPr>
            <p:ph type="sldNum" sz="quarter" idx="12"/>
          </p:nvPr>
        </p:nvSpPr>
        <p:spPr/>
        <p:txBody>
          <a:bodyPr/>
          <a:lstStyle/>
          <a:p>
            <a:fld id="{36284421-A124-490A-A085-A0B50E89B2B6}" type="slidenum">
              <a:rPr lang="en-GB" smtClean="0"/>
              <a:t>‹#›</a:t>
            </a:fld>
            <a:endParaRPr lang="en-GB"/>
          </a:p>
        </p:txBody>
      </p:sp>
    </p:spTree>
    <p:extLst>
      <p:ext uri="{BB962C8B-B14F-4D97-AF65-F5344CB8AC3E}">
        <p14:creationId xmlns:p14="http://schemas.microsoft.com/office/powerpoint/2010/main" val="372579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7A57BC-E334-4BAA-9B6A-F37A02D26F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BDCFCD-9130-453E-AF71-189396106C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1DCE89-AE67-43B4-B636-EB494844CE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15989-E7A8-46DC-BDB8-4C8EE1238D3A}" type="datetimeFigureOut">
              <a:rPr lang="en-GB" smtClean="0"/>
              <a:t>24/08/2021</a:t>
            </a:fld>
            <a:endParaRPr lang="en-GB"/>
          </a:p>
        </p:txBody>
      </p:sp>
      <p:sp>
        <p:nvSpPr>
          <p:cNvPr id="5" name="Footer Placeholder 4">
            <a:extLst>
              <a:ext uri="{FF2B5EF4-FFF2-40B4-BE49-F238E27FC236}">
                <a16:creationId xmlns:a16="http://schemas.microsoft.com/office/drawing/2014/main" id="{9698325A-17AC-4ED1-A389-1810A88620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7026C7A-F396-4512-B825-C506B40341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84421-A124-490A-A085-A0B50E89B2B6}" type="slidenum">
              <a:rPr lang="en-GB" smtClean="0"/>
              <a:t>‹#›</a:t>
            </a:fld>
            <a:endParaRPr lang="en-GB"/>
          </a:p>
        </p:txBody>
      </p:sp>
    </p:spTree>
    <p:extLst>
      <p:ext uri="{BB962C8B-B14F-4D97-AF65-F5344CB8AC3E}">
        <p14:creationId xmlns:p14="http://schemas.microsoft.com/office/powerpoint/2010/main" val="203880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angryjuliemonday/5546923175"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ani.org.uk/financial-help/free-school-meals-uniform-grants/apply-for-free-school-meals-uniform-grants" TargetMode="External"/><Relationship Id="rId1" Type="http://schemas.openxmlformats.org/officeDocument/2006/relationships/slideLayout" Target="../slideLayouts/slideLayout2.xml"/><Relationship Id="rId4" Type="http://schemas.openxmlformats.org/officeDocument/2006/relationships/hyperlink" Target="https://publicdomainq.net/entrance-ceremony-primary-school-0021456/"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news.schoolsdo.org/2017/11/drinking-water-with-school-lunch-may-cut-obesity/"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microsoft.com/office/2007/relationships/media" Target="../media/media2.MOV"/><Relationship Id="rId7" Type="http://schemas.openxmlformats.org/officeDocument/2006/relationships/hyperlink" Target="http://dreaminginenglish-be.blogspot.com/2010/08/back-to-school-welcome-everyone.html"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gif"/><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2.MO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freepngimg.com/png/92024-play-human-book-behavior-child-readi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stationary, writing implement, indoor, colorful&#10;&#10;Description automatically generated">
            <a:extLst>
              <a:ext uri="{FF2B5EF4-FFF2-40B4-BE49-F238E27FC236}">
                <a16:creationId xmlns:a16="http://schemas.microsoft.com/office/drawing/2014/main" id="{42552D60-3E12-400C-B146-E6492CD772D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7909" r="19030"/>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94143DC1-94FE-463A-8BD6-581F648B1E33}"/>
              </a:ext>
            </a:extLst>
          </p:cNvPr>
          <p:cNvSpPr>
            <a:spLocks noGrp="1"/>
          </p:cNvSpPr>
          <p:nvPr>
            <p:ph type="ctrTitle"/>
          </p:nvPr>
        </p:nvSpPr>
        <p:spPr>
          <a:xfrm>
            <a:off x="6096000" y="3962400"/>
            <a:ext cx="5753464" cy="1690409"/>
          </a:xfrm>
        </p:spPr>
        <p:txBody>
          <a:bodyPr anchor="b">
            <a:normAutofit/>
          </a:bodyPr>
          <a:lstStyle/>
          <a:p>
            <a:pPr algn="l"/>
            <a:r>
              <a:rPr lang="en-GB" sz="4400" b="1" dirty="0">
                <a:solidFill>
                  <a:srgbClr val="800000"/>
                </a:solidFill>
                <a:latin typeface="+mn-lt"/>
              </a:rPr>
              <a:t>Welcome to Primary 3!</a:t>
            </a:r>
          </a:p>
        </p:txBody>
      </p:sp>
      <p:pic>
        <p:nvPicPr>
          <p:cNvPr id="4" name="Picture 3">
            <a:extLst>
              <a:ext uri="{FF2B5EF4-FFF2-40B4-BE49-F238E27FC236}">
                <a16:creationId xmlns:a16="http://schemas.microsoft.com/office/drawing/2014/main" id="{7AE36177-5CC1-4EB0-9999-F6E589C8EA08}"/>
              </a:ext>
            </a:extLst>
          </p:cNvPr>
          <p:cNvPicPr>
            <a:picLocks noChangeAspect="1"/>
          </p:cNvPicPr>
          <p:nvPr/>
        </p:nvPicPr>
        <p:blipFill rotWithShape="1">
          <a:blip r:embed="rId4"/>
          <a:srcRect t="8726" r="-1" b="7978"/>
          <a:stretch/>
        </p:blipFill>
        <p:spPr>
          <a:xfrm>
            <a:off x="7653537" y="-4"/>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7" name="TextBox 6">
            <a:extLst>
              <a:ext uri="{FF2B5EF4-FFF2-40B4-BE49-F238E27FC236}">
                <a16:creationId xmlns:a16="http://schemas.microsoft.com/office/drawing/2014/main" id="{C91C41E8-6ED8-4A38-A67C-F33543680EA7}"/>
              </a:ext>
            </a:extLst>
          </p:cNvPr>
          <p:cNvSpPr txBox="1"/>
          <p:nvPr/>
        </p:nvSpPr>
        <p:spPr>
          <a:xfrm rot="10800000" flipV="1">
            <a:off x="85156" y="6575462"/>
            <a:ext cx="2318997" cy="200055"/>
          </a:xfrm>
          <a:prstGeom prst="rect">
            <a:avLst/>
          </a:prstGeom>
          <a:solidFill>
            <a:srgbClr val="000000"/>
          </a:solidFill>
        </p:spPr>
        <p:txBody>
          <a:bodyPr wrap="square" rtlCol="0">
            <a:spAutoFit/>
          </a:bodyPr>
          <a:lstStyle/>
          <a:p>
            <a:pPr algn="r">
              <a:spcAft>
                <a:spcPts val="600"/>
              </a:spcAft>
            </a:pPr>
            <a:r>
              <a:rPr lang="en-GB" sz="700" dirty="0">
                <a:solidFill>
                  <a:srgbClr val="FFFFFF"/>
                </a:solidFill>
                <a:hlinkClick r:id="rId3" tooltip="https://www.flickr.com/photos/angryjuliemonday/5546923175">
                  <a:extLst>
                    <a:ext uri="{A12FA001-AC4F-418D-AE19-62706E023703}">
                      <ahyp:hlinkClr xmlns:ahyp="http://schemas.microsoft.com/office/drawing/2018/hyperlinkcolor" xmlns="" val="tx"/>
                    </a:ext>
                  </a:extLst>
                </a:hlinkClick>
              </a:rPr>
              <a:t>This Photo</a:t>
            </a:r>
            <a:r>
              <a:rPr lang="en-GB" sz="700" dirty="0">
                <a:solidFill>
                  <a:srgbClr val="FFFFFF"/>
                </a:solidFill>
              </a:rPr>
              <a:t> by Unknown author is licensed under </a:t>
            </a:r>
            <a:r>
              <a:rPr lang="en-GB" sz="700" dirty="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GB" sz="700" dirty="0">
              <a:solidFill>
                <a:srgbClr val="FFFFFF"/>
              </a:solidFill>
            </a:endParaRPr>
          </a:p>
        </p:txBody>
      </p:sp>
    </p:spTree>
    <p:extLst>
      <p:ext uri="{BB962C8B-B14F-4D97-AF65-F5344CB8AC3E}">
        <p14:creationId xmlns:p14="http://schemas.microsoft.com/office/powerpoint/2010/main" val="8077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3ABA-69AB-4C52-83BA-725344034183}"/>
              </a:ext>
            </a:extLst>
          </p:cNvPr>
          <p:cNvSpPr>
            <a:spLocks noGrp="1"/>
          </p:cNvSpPr>
          <p:nvPr>
            <p:ph type="title"/>
          </p:nvPr>
        </p:nvSpPr>
        <p:spPr>
          <a:xfrm>
            <a:off x="893859" y="500062"/>
            <a:ext cx="10515600" cy="1325563"/>
          </a:xfrm>
        </p:spPr>
        <p:txBody>
          <a:bodyPr/>
          <a:lstStyle/>
          <a:p>
            <a:r>
              <a:rPr lang="en-GB" b="1" dirty="0">
                <a:solidFill>
                  <a:srgbClr val="800000"/>
                </a:solidFill>
              </a:rPr>
              <a:t>Phonics and Spellings </a:t>
            </a:r>
          </a:p>
        </p:txBody>
      </p:sp>
      <p:sp>
        <p:nvSpPr>
          <p:cNvPr id="3" name="Content Placeholder 2">
            <a:extLst>
              <a:ext uri="{FF2B5EF4-FFF2-40B4-BE49-F238E27FC236}">
                <a16:creationId xmlns:a16="http://schemas.microsoft.com/office/drawing/2014/main" id="{124A029E-BB69-4306-8336-B57B55D4D43B}"/>
              </a:ext>
            </a:extLst>
          </p:cNvPr>
          <p:cNvSpPr>
            <a:spLocks noGrp="1"/>
          </p:cNvSpPr>
          <p:nvPr>
            <p:ph idx="1"/>
          </p:nvPr>
        </p:nvSpPr>
        <p:spPr/>
        <p:txBody>
          <a:bodyPr/>
          <a:lstStyle/>
          <a:p>
            <a:r>
              <a:rPr lang="en-GB" dirty="0">
                <a:solidFill>
                  <a:srgbClr val="002060"/>
                </a:solidFill>
              </a:rPr>
              <a:t>Linguistic Phonics approach – 15 minute session every day.</a:t>
            </a:r>
          </a:p>
          <a:p>
            <a:r>
              <a:rPr lang="en-GB" dirty="0">
                <a:solidFill>
                  <a:srgbClr val="002060"/>
                </a:solidFill>
              </a:rPr>
              <a:t>Practise Phonics – initial sounds, blends, rhyming words, word endings etc.</a:t>
            </a:r>
          </a:p>
          <a:p>
            <a:r>
              <a:rPr lang="en-GB" dirty="0">
                <a:solidFill>
                  <a:srgbClr val="002060"/>
                </a:solidFill>
              </a:rPr>
              <a:t>Remember – spelling is not just about spelling tests.  The children must be able to spell words in their daily writing.</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1171" y="4393795"/>
            <a:ext cx="4570171" cy="2040255"/>
          </a:xfrm>
          <a:prstGeom prst="rect">
            <a:avLst/>
          </a:prstGeom>
        </p:spPr>
      </p:pic>
    </p:spTree>
    <p:extLst>
      <p:ext uri="{BB962C8B-B14F-4D97-AF65-F5344CB8AC3E}">
        <p14:creationId xmlns:p14="http://schemas.microsoft.com/office/powerpoint/2010/main" val="339299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7FB7A-F9F9-4818-88D6-FDE2A254307B}"/>
              </a:ext>
            </a:extLst>
          </p:cNvPr>
          <p:cNvSpPr>
            <a:spLocks noGrp="1"/>
          </p:cNvSpPr>
          <p:nvPr>
            <p:ph type="title"/>
          </p:nvPr>
        </p:nvSpPr>
        <p:spPr/>
        <p:txBody>
          <a:bodyPr/>
          <a:lstStyle/>
          <a:p>
            <a:r>
              <a:rPr lang="en-GB" b="1" dirty="0">
                <a:solidFill>
                  <a:srgbClr val="800000"/>
                </a:solidFill>
              </a:rPr>
              <a:t>Numeracy</a:t>
            </a:r>
            <a:br>
              <a:rPr lang="en-GB" b="1" dirty="0">
                <a:solidFill>
                  <a:srgbClr val="800000"/>
                </a:solidFill>
              </a:rPr>
            </a:br>
            <a:r>
              <a:rPr lang="en-GB" sz="2400" b="1" dirty="0">
                <a:solidFill>
                  <a:srgbClr val="800000"/>
                </a:solidFill>
              </a:rPr>
              <a:t>In P3 children will….</a:t>
            </a:r>
          </a:p>
        </p:txBody>
      </p:sp>
      <p:sp>
        <p:nvSpPr>
          <p:cNvPr id="3" name="Content Placeholder 2">
            <a:extLst>
              <a:ext uri="{FF2B5EF4-FFF2-40B4-BE49-F238E27FC236}">
                <a16:creationId xmlns:a16="http://schemas.microsoft.com/office/drawing/2014/main" id="{D7C706F0-C458-4387-A6CB-09C3830C4CBA}"/>
              </a:ext>
            </a:extLst>
          </p:cNvPr>
          <p:cNvSpPr>
            <a:spLocks noGrp="1"/>
          </p:cNvSpPr>
          <p:nvPr>
            <p:ph idx="1"/>
          </p:nvPr>
        </p:nvSpPr>
        <p:spPr>
          <a:xfrm>
            <a:off x="838200" y="1690688"/>
            <a:ext cx="10651435" cy="4594653"/>
          </a:xfrm>
        </p:spPr>
        <p:txBody>
          <a:bodyPr>
            <a:normAutofit fontScale="92500" lnSpcReduction="20000"/>
          </a:bodyPr>
          <a:lstStyle/>
          <a:p>
            <a:r>
              <a:rPr lang="en-GB" dirty="0">
                <a:solidFill>
                  <a:srgbClr val="002060"/>
                </a:solidFill>
              </a:rPr>
              <a:t>Recognise numbers to 30, 50 and then 100</a:t>
            </a:r>
          </a:p>
          <a:p>
            <a:r>
              <a:rPr lang="en-GB" dirty="0">
                <a:solidFill>
                  <a:srgbClr val="002060"/>
                </a:solidFill>
              </a:rPr>
              <a:t>Use 100 square</a:t>
            </a:r>
          </a:p>
          <a:p>
            <a:r>
              <a:rPr lang="en-GB" dirty="0">
                <a:solidFill>
                  <a:srgbClr val="002060"/>
                </a:solidFill>
              </a:rPr>
              <a:t>Add and subtract up to 100 – horizontal and vertical</a:t>
            </a:r>
          </a:p>
          <a:p>
            <a:r>
              <a:rPr lang="en-GB" dirty="0">
                <a:solidFill>
                  <a:srgbClr val="002060"/>
                </a:solidFill>
              </a:rPr>
              <a:t>Read and use a calendar </a:t>
            </a:r>
          </a:p>
          <a:p>
            <a:r>
              <a:rPr lang="en-GB" dirty="0">
                <a:solidFill>
                  <a:srgbClr val="002060"/>
                </a:solidFill>
              </a:rPr>
              <a:t>Begin working with sets, counting in 2’s, 5’s and 10’s</a:t>
            </a:r>
          </a:p>
          <a:p>
            <a:r>
              <a:rPr lang="en-GB" dirty="0">
                <a:solidFill>
                  <a:srgbClr val="002060"/>
                </a:solidFill>
              </a:rPr>
              <a:t>Money – up to £1</a:t>
            </a:r>
          </a:p>
          <a:p>
            <a:r>
              <a:rPr lang="en-GB" dirty="0">
                <a:solidFill>
                  <a:srgbClr val="002060"/>
                </a:solidFill>
              </a:rPr>
              <a:t>Shape – 2D and 3D</a:t>
            </a:r>
          </a:p>
          <a:p>
            <a:r>
              <a:rPr lang="en-GB" dirty="0">
                <a:solidFill>
                  <a:srgbClr val="002060"/>
                </a:solidFill>
              </a:rPr>
              <a:t>Telling the time – analogue and digital </a:t>
            </a:r>
          </a:p>
          <a:p>
            <a:r>
              <a:rPr lang="en-GB" dirty="0">
                <a:solidFill>
                  <a:srgbClr val="002060"/>
                </a:solidFill>
              </a:rPr>
              <a:t>  ( hour, ½ hr and ¼ hour)</a:t>
            </a:r>
          </a:p>
          <a:p>
            <a:r>
              <a:rPr lang="en-GB" dirty="0">
                <a:solidFill>
                  <a:srgbClr val="002060"/>
                </a:solidFill>
              </a:rPr>
              <a:t>Measurement – length, weight and capacity.</a:t>
            </a:r>
          </a:p>
          <a:p>
            <a:r>
              <a:rPr lang="en-GB" dirty="0">
                <a:solidFill>
                  <a:srgbClr val="002060"/>
                </a:solidFill>
              </a:rPr>
              <a:t>Data Handling – a variety of graphs – Venn, Carroll, block, tally chart.</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593" y="310140"/>
            <a:ext cx="3352207" cy="1870999"/>
          </a:xfrm>
          <a:prstGeom prst="rect">
            <a:avLst/>
          </a:prstGeom>
        </p:spPr>
      </p:pic>
    </p:spTree>
    <p:extLst>
      <p:ext uri="{BB962C8B-B14F-4D97-AF65-F5344CB8AC3E}">
        <p14:creationId xmlns:p14="http://schemas.microsoft.com/office/powerpoint/2010/main" val="3640745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DA863-D6C5-442A-B286-B1B9C6E9F7E6}"/>
              </a:ext>
            </a:extLst>
          </p:cNvPr>
          <p:cNvSpPr>
            <a:spLocks noGrp="1"/>
          </p:cNvSpPr>
          <p:nvPr>
            <p:ph type="title"/>
          </p:nvPr>
        </p:nvSpPr>
        <p:spPr/>
        <p:txBody>
          <a:bodyPr/>
          <a:lstStyle/>
          <a:p>
            <a:r>
              <a:rPr lang="en-GB" b="1" dirty="0">
                <a:solidFill>
                  <a:srgbClr val="800000"/>
                </a:solidFill>
              </a:rPr>
              <a:t>ICT</a:t>
            </a:r>
            <a:br>
              <a:rPr lang="en-GB" b="1" dirty="0">
                <a:solidFill>
                  <a:srgbClr val="800000"/>
                </a:solidFill>
              </a:rPr>
            </a:br>
            <a:r>
              <a:rPr lang="en-GB" sz="2400" b="1" dirty="0">
                <a:solidFill>
                  <a:srgbClr val="800000"/>
                </a:solidFill>
              </a:rPr>
              <a:t>In P3 children will…</a:t>
            </a:r>
          </a:p>
        </p:txBody>
      </p:sp>
      <p:sp>
        <p:nvSpPr>
          <p:cNvPr id="3" name="Content Placeholder 2">
            <a:extLst>
              <a:ext uri="{FF2B5EF4-FFF2-40B4-BE49-F238E27FC236}">
                <a16:creationId xmlns:a16="http://schemas.microsoft.com/office/drawing/2014/main" id="{589E32B5-A717-4CE9-91A0-76AFC12F28F9}"/>
              </a:ext>
            </a:extLst>
          </p:cNvPr>
          <p:cNvSpPr>
            <a:spLocks noGrp="1"/>
          </p:cNvSpPr>
          <p:nvPr>
            <p:ph idx="1"/>
          </p:nvPr>
        </p:nvSpPr>
        <p:spPr/>
        <p:txBody>
          <a:bodyPr/>
          <a:lstStyle/>
          <a:p>
            <a:r>
              <a:rPr lang="en-GB" dirty="0">
                <a:solidFill>
                  <a:srgbClr val="002060"/>
                </a:solidFill>
              </a:rPr>
              <a:t>Express: create and develop ideas using digital media</a:t>
            </a:r>
          </a:p>
          <a:p>
            <a:r>
              <a:rPr lang="en-GB" dirty="0">
                <a:solidFill>
                  <a:srgbClr val="002060"/>
                </a:solidFill>
              </a:rPr>
              <a:t>Exhibit: showing/ printing work</a:t>
            </a:r>
          </a:p>
          <a:p>
            <a:r>
              <a:rPr lang="en-GB" dirty="0">
                <a:solidFill>
                  <a:srgbClr val="002060"/>
                </a:solidFill>
              </a:rPr>
              <a:t>Evaluate: discuss their work</a:t>
            </a:r>
          </a:p>
          <a:p>
            <a:r>
              <a:rPr lang="en-GB" dirty="0">
                <a:solidFill>
                  <a:srgbClr val="002060"/>
                </a:solidFill>
              </a:rPr>
              <a:t>Explore: find and select information</a:t>
            </a:r>
          </a:p>
          <a:p>
            <a:r>
              <a:rPr lang="en-GB" dirty="0">
                <a:solidFill>
                  <a:srgbClr val="002060"/>
                </a:solidFill>
              </a:rPr>
              <a:t>Exchange: know that digital methods can be used to communicate</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516" y="4402541"/>
            <a:ext cx="2645611" cy="2335665"/>
          </a:xfrm>
          <a:prstGeom prst="rect">
            <a:avLst/>
          </a:prstGeom>
        </p:spPr>
      </p:pic>
    </p:spTree>
    <p:extLst>
      <p:ext uri="{BB962C8B-B14F-4D97-AF65-F5344CB8AC3E}">
        <p14:creationId xmlns:p14="http://schemas.microsoft.com/office/powerpoint/2010/main" val="235909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BE3A-9FAC-426A-9CE2-F2F75AF60C07}"/>
              </a:ext>
            </a:extLst>
          </p:cNvPr>
          <p:cNvSpPr>
            <a:spLocks noGrp="1"/>
          </p:cNvSpPr>
          <p:nvPr>
            <p:ph type="title"/>
          </p:nvPr>
        </p:nvSpPr>
        <p:spPr/>
        <p:txBody>
          <a:bodyPr/>
          <a:lstStyle/>
          <a:p>
            <a:r>
              <a:rPr lang="en-GB" b="1" dirty="0">
                <a:solidFill>
                  <a:srgbClr val="800000"/>
                </a:solidFill>
              </a:rPr>
              <a:t>The World Around Us</a:t>
            </a:r>
          </a:p>
        </p:txBody>
      </p:sp>
      <p:sp>
        <p:nvSpPr>
          <p:cNvPr id="3" name="Content Placeholder 2">
            <a:extLst>
              <a:ext uri="{FF2B5EF4-FFF2-40B4-BE49-F238E27FC236}">
                <a16:creationId xmlns:a16="http://schemas.microsoft.com/office/drawing/2014/main" id="{2AC05606-96AA-4226-B322-04EBDFFA3229}"/>
              </a:ext>
            </a:extLst>
          </p:cNvPr>
          <p:cNvSpPr>
            <a:spLocks noGrp="1"/>
          </p:cNvSpPr>
          <p:nvPr>
            <p:ph idx="1"/>
          </p:nvPr>
        </p:nvSpPr>
        <p:spPr/>
        <p:txBody>
          <a:bodyPr/>
          <a:lstStyle/>
          <a:p>
            <a:r>
              <a:rPr lang="en-GB" dirty="0">
                <a:solidFill>
                  <a:srgbClr val="002060"/>
                </a:solidFill>
              </a:rPr>
              <a:t>This includes aspects of History, Geography and Science.</a:t>
            </a:r>
          </a:p>
          <a:p>
            <a:r>
              <a:rPr lang="en-GB" dirty="0">
                <a:solidFill>
                  <a:srgbClr val="002060"/>
                </a:solidFill>
              </a:rPr>
              <a:t>Literacy, Numeracy and ICT are often linked to Topics so that children can make connections with their learning.</a:t>
            </a:r>
          </a:p>
          <a:p>
            <a:r>
              <a:rPr lang="en-GB" dirty="0">
                <a:solidFill>
                  <a:srgbClr val="002060"/>
                </a:solidFill>
              </a:rPr>
              <a:t>Some of the topics we look at in P3 include; Ourselves, Cold Lands, Rainforests, House and Homes and Superhero's (people who help us). </a:t>
            </a:r>
          </a:p>
          <a:p>
            <a:endParaRPr lang="en-GB" dirty="0">
              <a:solidFill>
                <a:srgbClr val="002060"/>
              </a:solidFill>
            </a:endParaRPr>
          </a:p>
          <a:p>
            <a:pPr marL="0" indent="0">
              <a:buNone/>
            </a:pPr>
            <a:endParaRPr lang="en-GB" dirty="0">
              <a:solidFill>
                <a:srgbClr val="002060"/>
              </a:solidFill>
            </a:endParaRP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2168" y="4208286"/>
            <a:ext cx="3857105" cy="2444440"/>
          </a:xfrm>
          <a:prstGeom prst="rect">
            <a:avLst/>
          </a:prstGeom>
        </p:spPr>
      </p:pic>
    </p:spTree>
    <p:extLst>
      <p:ext uri="{BB962C8B-B14F-4D97-AF65-F5344CB8AC3E}">
        <p14:creationId xmlns:p14="http://schemas.microsoft.com/office/powerpoint/2010/main" val="2371629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45CE-E987-43CE-BB42-8A2F40AE9ED1}"/>
              </a:ext>
            </a:extLst>
          </p:cNvPr>
          <p:cNvSpPr>
            <a:spLocks noGrp="1"/>
          </p:cNvSpPr>
          <p:nvPr>
            <p:ph type="title"/>
          </p:nvPr>
        </p:nvSpPr>
        <p:spPr/>
        <p:txBody>
          <a:bodyPr/>
          <a:lstStyle/>
          <a:p>
            <a:r>
              <a:rPr lang="en-GB" b="1" dirty="0">
                <a:solidFill>
                  <a:srgbClr val="800000"/>
                </a:solidFill>
              </a:rPr>
              <a:t>Other learning areas</a:t>
            </a:r>
          </a:p>
        </p:txBody>
      </p:sp>
      <p:sp>
        <p:nvSpPr>
          <p:cNvPr id="3" name="Content Placeholder 2">
            <a:extLst>
              <a:ext uri="{FF2B5EF4-FFF2-40B4-BE49-F238E27FC236}">
                <a16:creationId xmlns:a16="http://schemas.microsoft.com/office/drawing/2014/main" id="{2F1C9031-B30A-4AA3-B9D0-3894A97F9390}"/>
              </a:ext>
            </a:extLst>
          </p:cNvPr>
          <p:cNvSpPr>
            <a:spLocks noGrp="1"/>
          </p:cNvSpPr>
          <p:nvPr>
            <p:ph idx="1"/>
          </p:nvPr>
        </p:nvSpPr>
        <p:spPr/>
        <p:txBody>
          <a:bodyPr>
            <a:normAutofit fontScale="92500" lnSpcReduction="20000"/>
          </a:bodyPr>
          <a:lstStyle/>
          <a:p>
            <a:r>
              <a:rPr lang="en-GB" dirty="0">
                <a:solidFill>
                  <a:srgbClr val="002060"/>
                </a:solidFill>
              </a:rPr>
              <a:t>Music – loud/soft, high/low, slow/fast, listening, composing simple rhythms</a:t>
            </a:r>
          </a:p>
          <a:p>
            <a:endParaRPr lang="en-GB" dirty="0">
              <a:solidFill>
                <a:srgbClr val="002060"/>
              </a:solidFill>
            </a:endParaRPr>
          </a:p>
          <a:p>
            <a:r>
              <a:rPr lang="en-GB" dirty="0">
                <a:solidFill>
                  <a:srgbClr val="002060"/>
                </a:solidFill>
              </a:rPr>
              <a:t>Drama – role plays, puppets</a:t>
            </a:r>
          </a:p>
          <a:p>
            <a:endParaRPr lang="en-GB" dirty="0">
              <a:solidFill>
                <a:srgbClr val="002060"/>
              </a:solidFill>
            </a:endParaRPr>
          </a:p>
          <a:p>
            <a:r>
              <a:rPr lang="en-GB" dirty="0">
                <a:solidFill>
                  <a:srgbClr val="002060"/>
                </a:solidFill>
              </a:rPr>
              <a:t>PE – dance, team games, athletics, gymnastics</a:t>
            </a:r>
          </a:p>
          <a:p>
            <a:endParaRPr lang="en-GB" dirty="0">
              <a:solidFill>
                <a:srgbClr val="002060"/>
              </a:solidFill>
            </a:endParaRPr>
          </a:p>
          <a:p>
            <a:pPr marL="0" indent="0">
              <a:buNone/>
            </a:pPr>
            <a:r>
              <a:rPr lang="en-GB" dirty="0">
                <a:solidFill>
                  <a:srgbClr val="002060"/>
                </a:solidFill>
              </a:rPr>
              <a:t>This is only a flavour of the work covered in Primary 3. </a:t>
            </a:r>
          </a:p>
          <a:p>
            <a:pPr marL="0" indent="0">
              <a:buNone/>
            </a:pPr>
            <a:r>
              <a:rPr lang="en-GB" dirty="0">
                <a:solidFill>
                  <a:srgbClr val="002060"/>
                </a:solidFill>
              </a:rPr>
              <a:t>There is a lot of academic progress in Primary 3</a:t>
            </a:r>
          </a:p>
          <a:p>
            <a:pPr marL="0" indent="0">
              <a:buNone/>
            </a:pPr>
            <a:endParaRPr lang="en-GB" dirty="0">
              <a:solidFill>
                <a:srgbClr val="002060"/>
              </a:solidFill>
            </a:endParaRPr>
          </a:p>
          <a:p>
            <a:pPr marL="0" indent="0">
              <a:buNone/>
            </a:pPr>
            <a:r>
              <a:rPr lang="en-GB" dirty="0">
                <a:solidFill>
                  <a:srgbClr val="002060"/>
                </a:solidFill>
              </a:rPr>
              <a:t>School trips will hopefully be able to resume this year in the next term. </a:t>
            </a:r>
          </a:p>
          <a:p>
            <a:pPr marL="0" indent="0">
              <a:buNone/>
            </a:pPr>
            <a:endParaRPr lang="en-GB" dirty="0">
              <a:solidFill>
                <a:srgbClr val="002060"/>
              </a:solidFill>
            </a:endParaRPr>
          </a:p>
          <a:p>
            <a:pPr marL="0" indent="0">
              <a:buNone/>
            </a:pPr>
            <a:endParaRPr lang="en-GB" dirty="0"/>
          </a:p>
        </p:txBody>
      </p:sp>
    </p:spTree>
    <p:extLst>
      <p:ext uri="{BB962C8B-B14F-4D97-AF65-F5344CB8AC3E}">
        <p14:creationId xmlns:p14="http://schemas.microsoft.com/office/powerpoint/2010/main" val="3850998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98FF-49AF-4E6C-B966-612DE764F579}"/>
              </a:ext>
            </a:extLst>
          </p:cNvPr>
          <p:cNvSpPr>
            <a:spLocks noGrp="1"/>
          </p:cNvSpPr>
          <p:nvPr>
            <p:ph type="title"/>
          </p:nvPr>
        </p:nvSpPr>
        <p:spPr/>
        <p:txBody>
          <a:bodyPr/>
          <a:lstStyle/>
          <a:p>
            <a:r>
              <a:rPr lang="en-GB" b="1" dirty="0">
                <a:solidFill>
                  <a:srgbClr val="800000"/>
                </a:solidFill>
              </a:rPr>
              <a:t>Consultations</a:t>
            </a:r>
          </a:p>
        </p:txBody>
      </p:sp>
      <p:sp>
        <p:nvSpPr>
          <p:cNvPr id="3" name="Content Placeholder 2">
            <a:extLst>
              <a:ext uri="{FF2B5EF4-FFF2-40B4-BE49-F238E27FC236}">
                <a16:creationId xmlns:a16="http://schemas.microsoft.com/office/drawing/2014/main" id="{1BB231E3-5FA3-4683-BCA2-4E8DF56185D1}"/>
              </a:ext>
            </a:extLst>
          </p:cNvPr>
          <p:cNvSpPr>
            <a:spLocks noGrp="1"/>
          </p:cNvSpPr>
          <p:nvPr>
            <p:ph idx="1"/>
          </p:nvPr>
        </p:nvSpPr>
        <p:spPr>
          <a:xfrm>
            <a:off x="508883" y="1558455"/>
            <a:ext cx="10844917" cy="4841144"/>
          </a:xfrm>
        </p:spPr>
        <p:txBody>
          <a:bodyPr>
            <a:normAutofit fontScale="85000" lnSpcReduction="20000"/>
          </a:bodyPr>
          <a:lstStyle/>
          <a:p>
            <a:r>
              <a:rPr lang="en-GB" dirty="0">
                <a:solidFill>
                  <a:srgbClr val="002060"/>
                </a:solidFill>
              </a:rPr>
              <a:t>Progress is monitored throughout the year along with assessments in October and May.</a:t>
            </a:r>
          </a:p>
          <a:p>
            <a:r>
              <a:rPr lang="en-GB" dirty="0">
                <a:solidFill>
                  <a:srgbClr val="002060"/>
                </a:solidFill>
              </a:rPr>
              <a:t>Individual appointments to discuss your child’s progress will be held in October and March.</a:t>
            </a:r>
          </a:p>
          <a:p>
            <a:r>
              <a:rPr lang="en-GB" dirty="0">
                <a:solidFill>
                  <a:srgbClr val="002060"/>
                </a:solidFill>
              </a:rPr>
              <a:t>A written report will be sent home in June.</a:t>
            </a:r>
          </a:p>
          <a:p>
            <a:endParaRPr lang="en-GB" dirty="0">
              <a:solidFill>
                <a:srgbClr val="002060"/>
              </a:solidFill>
            </a:endParaRPr>
          </a:p>
          <a:p>
            <a:pPr marL="0" indent="0">
              <a:buNone/>
            </a:pPr>
            <a:r>
              <a:rPr lang="en-GB" i="1" dirty="0">
                <a:solidFill>
                  <a:srgbClr val="002060"/>
                </a:solidFill>
              </a:rPr>
              <a:t>Other parent communication:</a:t>
            </a:r>
          </a:p>
          <a:p>
            <a:pPr marL="0" indent="0">
              <a:buNone/>
            </a:pPr>
            <a:endParaRPr lang="en-GB" dirty="0">
              <a:solidFill>
                <a:srgbClr val="002060"/>
              </a:solidFill>
            </a:endParaRPr>
          </a:p>
          <a:p>
            <a:pPr marL="0" indent="0">
              <a:buNone/>
            </a:pPr>
            <a:r>
              <a:rPr lang="en-GB" dirty="0">
                <a:solidFill>
                  <a:srgbClr val="002060"/>
                </a:solidFill>
              </a:rPr>
              <a:t>Brief conversations are permissible in the mornings at the designated areas. If longer is required you can make an appointment for after school hours. </a:t>
            </a:r>
          </a:p>
          <a:p>
            <a:pPr marL="0" indent="0">
              <a:buNone/>
            </a:pPr>
            <a:endParaRPr lang="en-GB" dirty="0">
              <a:solidFill>
                <a:srgbClr val="002060"/>
              </a:solidFill>
            </a:endParaRPr>
          </a:p>
          <a:p>
            <a:pPr marL="0" indent="0">
              <a:buNone/>
            </a:pPr>
            <a:r>
              <a:rPr lang="en-GB" dirty="0">
                <a:solidFill>
                  <a:srgbClr val="002060"/>
                </a:solidFill>
              </a:rPr>
              <a:t>Dojo will remain our main form of communication this year. Therefore it will be updated regularly with information and you can message your child’s teacher via Dojo as well.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80602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1C62-D8FA-4D0C-AEDC-7CF7B4FE92D7}"/>
              </a:ext>
            </a:extLst>
          </p:cNvPr>
          <p:cNvSpPr>
            <a:spLocks noGrp="1"/>
          </p:cNvSpPr>
          <p:nvPr>
            <p:ph type="title"/>
          </p:nvPr>
        </p:nvSpPr>
        <p:spPr/>
        <p:txBody>
          <a:bodyPr/>
          <a:lstStyle/>
          <a:p>
            <a:r>
              <a:rPr lang="en-GB" dirty="0">
                <a:solidFill>
                  <a:srgbClr val="800000"/>
                </a:solidFill>
              </a:rPr>
              <a:t>Thank you for taking the time to read this.</a:t>
            </a:r>
          </a:p>
        </p:txBody>
      </p:sp>
      <p:sp>
        <p:nvSpPr>
          <p:cNvPr id="3" name="Content Placeholder 2">
            <a:extLst>
              <a:ext uri="{FF2B5EF4-FFF2-40B4-BE49-F238E27FC236}">
                <a16:creationId xmlns:a16="http://schemas.microsoft.com/office/drawing/2014/main" id="{0C6CB735-2045-4C9F-9B45-71466645A351}"/>
              </a:ext>
            </a:extLst>
          </p:cNvPr>
          <p:cNvSpPr>
            <a:spLocks noGrp="1"/>
          </p:cNvSpPr>
          <p:nvPr>
            <p:ph idx="1"/>
          </p:nvPr>
        </p:nvSpPr>
        <p:spPr/>
        <p:txBody>
          <a:bodyPr/>
          <a:lstStyle/>
          <a:p>
            <a:pPr marL="0" indent="0">
              <a:buNone/>
            </a:pPr>
            <a:r>
              <a:rPr lang="en-GB" dirty="0">
                <a:solidFill>
                  <a:srgbClr val="002060"/>
                </a:solidFill>
              </a:rPr>
              <a:t>We hope it has answered any questions you may have but please don’t hesitate to contact us if you have any more queries or worries.</a:t>
            </a:r>
          </a:p>
          <a:p>
            <a:pPr marL="0" indent="0">
              <a:buNone/>
            </a:pPr>
            <a:endParaRPr lang="en-GB" dirty="0">
              <a:solidFill>
                <a:srgbClr val="002060"/>
              </a:solidFill>
            </a:endParaRPr>
          </a:p>
          <a:p>
            <a:pPr marL="0" indent="0">
              <a:buNone/>
            </a:pPr>
            <a:r>
              <a:rPr lang="en-GB" dirty="0">
                <a:solidFill>
                  <a:srgbClr val="002060"/>
                </a:solidFill>
              </a:rPr>
              <a:t>We look forward to working with you and your child this year and we are excited for the year ahead </a:t>
            </a:r>
            <a:r>
              <a:rPr lang="en-GB" dirty="0">
                <a:solidFill>
                  <a:srgbClr val="002060"/>
                </a:solidFill>
                <a:sym typeface="Wingdings" panose="05000000000000000000" pitchFamily="2" charset="2"/>
              </a:rPr>
              <a:t></a:t>
            </a:r>
          </a:p>
          <a:p>
            <a:pPr marL="0" indent="0">
              <a:buNone/>
            </a:pPr>
            <a:endParaRPr lang="en-GB" dirty="0">
              <a:solidFill>
                <a:srgbClr val="002060"/>
              </a:solidFill>
              <a:sym typeface="Wingdings" panose="05000000000000000000" pitchFamily="2" charset="2"/>
            </a:endParaRPr>
          </a:p>
          <a:p>
            <a:pPr marL="0" indent="0">
              <a:buNone/>
            </a:pPr>
            <a:endParaRPr lang="en-GB" dirty="0">
              <a:solidFill>
                <a:srgbClr val="002060"/>
              </a:solidFill>
              <a:sym typeface="Wingdings" panose="05000000000000000000" pitchFamily="2" charset="2"/>
            </a:endParaRPr>
          </a:p>
          <a:p>
            <a:pPr marL="0" indent="0">
              <a:buNone/>
            </a:pPr>
            <a:r>
              <a:rPr lang="en-GB" dirty="0">
                <a:solidFill>
                  <a:srgbClr val="002060"/>
                </a:solidFill>
                <a:sym typeface="Wingdings" panose="05000000000000000000" pitchFamily="2" charset="2"/>
              </a:rPr>
              <a:t>Miss R. McCluskie and Mrs D. Armstrong </a:t>
            </a:r>
            <a:endParaRPr lang="en-GB"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688" y="4165888"/>
            <a:ext cx="2019300" cy="2266950"/>
          </a:xfrm>
          <a:prstGeom prst="rect">
            <a:avLst/>
          </a:prstGeom>
        </p:spPr>
      </p:pic>
    </p:spTree>
    <p:extLst>
      <p:ext uri="{BB962C8B-B14F-4D97-AF65-F5344CB8AC3E}">
        <p14:creationId xmlns:p14="http://schemas.microsoft.com/office/powerpoint/2010/main" val="1859789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6A57B5-BD08-49FC-93D6-ACF3D69EE310}"/>
              </a:ext>
            </a:extLst>
          </p:cNvPr>
          <p:cNvSpPr>
            <a:spLocks noGrp="1"/>
          </p:cNvSpPr>
          <p:nvPr>
            <p:ph idx="1"/>
          </p:nvPr>
        </p:nvSpPr>
        <p:spPr>
          <a:xfrm>
            <a:off x="822960" y="516835"/>
            <a:ext cx="10530840" cy="6050220"/>
          </a:xfrm>
        </p:spPr>
        <p:txBody>
          <a:bodyPr>
            <a:normAutofit fontScale="92500" lnSpcReduction="10000"/>
          </a:bodyPr>
          <a:lstStyle/>
          <a:p>
            <a:pPr marL="0" indent="0">
              <a:buNone/>
            </a:pPr>
            <a:r>
              <a:rPr lang="en-GB" dirty="0">
                <a:solidFill>
                  <a:srgbClr val="002060"/>
                </a:solidFill>
              </a:rPr>
              <a:t>Welcome to Primary 3! We are going to be your teachers this year.</a:t>
            </a:r>
          </a:p>
          <a:p>
            <a:endParaRPr lang="en-GB"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a:p>
            <a:pPr marL="0" indent="0">
              <a:buNone/>
            </a:pPr>
            <a:endParaRPr lang="en-GB" sz="1400" dirty="0" smtClean="0">
              <a:solidFill>
                <a:srgbClr val="002060"/>
              </a:solidFill>
            </a:endParaRPr>
          </a:p>
          <a:p>
            <a:pPr marL="0" indent="0">
              <a:buNone/>
            </a:pPr>
            <a:endParaRPr lang="en-GB" sz="1400" dirty="0">
              <a:solidFill>
                <a:srgbClr val="002060"/>
              </a:solidFill>
            </a:endParaRPr>
          </a:p>
          <a:p>
            <a:pPr marL="0" indent="0">
              <a:buNone/>
            </a:pPr>
            <a:endParaRPr lang="en-GB" sz="1400" dirty="0" smtClean="0">
              <a:solidFill>
                <a:srgbClr val="002060"/>
              </a:solidFill>
            </a:endParaRPr>
          </a:p>
          <a:p>
            <a:pPr marL="0" indent="0">
              <a:buNone/>
            </a:pPr>
            <a:endParaRPr lang="en-GB" sz="1400" dirty="0">
              <a:solidFill>
                <a:srgbClr val="002060"/>
              </a:solidFill>
            </a:endParaRPr>
          </a:p>
          <a:p>
            <a:pPr marL="0" indent="0">
              <a:buNone/>
            </a:pPr>
            <a:endParaRPr lang="en-GB" sz="1400" dirty="0" smtClean="0">
              <a:solidFill>
                <a:srgbClr val="002060"/>
              </a:solidFill>
            </a:endParaRPr>
          </a:p>
          <a:p>
            <a:pPr marL="0" indent="0">
              <a:buNone/>
            </a:pPr>
            <a:endParaRPr lang="en-GB" sz="1400" dirty="0" smtClean="0">
              <a:solidFill>
                <a:srgbClr val="002060"/>
              </a:solidFill>
            </a:endParaRPr>
          </a:p>
          <a:p>
            <a:pPr marL="0" indent="0">
              <a:buNone/>
            </a:pPr>
            <a:endParaRPr lang="en-GB" sz="1400" dirty="0">
              <a:solidFill>
                <a:srgbClr val="002060"/>
              </a:solidFill>
            </a:endParaRPr>
          </a:p>
          <a:p>
            <a:pPr marL="0" indent="0">
              <a:buNone/>
            </a:pPr>
            <a:endParaRPr lang="en-GB" sz="1400" dirty="0" smtClean="0">
              <a:solidFill>
                <a:srgbClr val="002060"/>
              </a:solidFill>
            </a:endParaRPr>
          </a:p>
          <a:p>
            <a:pPr marL="0" indent="0">
              <a:buNone/>
            </a:pPr>
            <a:endParaRPr lang="en-GB" sz="1400" dirty="0">
              <a:solidFill>
                <a:srgbClr val="002060"/>
              </a:solidFill>
            </a:endParaRPr>
          </a:p>
          <a:p>
            <a:pPr marL="0" indent="0">
              <a:buNone/>
            </a:pPr>
            <a:r>
              <a:rPr lang="en-GB" sz="1400" dirty="0" smtClean="0">
                <a:solidFill>
                  <a:srgbClr val="002060"/>
                </a:solidFill>
              </a:rPr>
              <a:t>We </a:t>
            </a:r>
            <a:r>
              <a:rPr lang="en-GB" sz="1400" dirty="0">
                <a:solidFill>
                  <a:srgbClr val="002060"/>
                </a:solidFill>
              </a:rPr>
              <a:t>are excited to meet everyone on the 25</a:t>
            </a:r>
            <a:r>
              <a:rPr lang="en-GB" sz="1400" baseline="30000" dirty="0">
                <a:solidFill>
                  <a:srgbClr val="002060"/>
                </a:solidFill>
              </a:rPr>
              <a:t>th</a:t>
            </a:r>
            <a:r>
              <a:rPr lang="en-GB" sz="1400" dirty="0">
                <a:solidFill>
                  <a:srgbClr val="002060"/>
                </a:solidFill>
              </a:rPr>
              <a:t> August. This PowerPoint contains information about the P3 year and what to expect</a:t>
            </a:r>
            <a:r>
              <a:rPr lang="en-GB" sz="1400" dirty="0" smtClean="0">
                <a:solidFill>
                  <a:srgbClr val="002060"/>
                </a:solidFill>
              </a:rPr>
              <a:t>.</a:t>
            </a:r>
            <a:endParaRPr lang="en-GB" sz="1400" dirty="0">
              <a:solidFill>
                <a:srgbClr val="002060"/>
              </a:solidFill>
            </a:endParaRP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1257300" y="1568698"/>
            <a:ext cx="4699461" cy="3524596"/>
          </a:xfrm>
          <a:prstGeom prst="rect">
            <a:avLst/>
          </a:prstGeom>
        </p:spPr>
      </p:pic>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792527" y="1564599"/>
            <a:ext cx="4666673" cy="3500005"/>
          </a:xfrm>
          <a:prstGeom prst="rect">
            <a:avLst/>
          </a:prstGeom>
        </p:spPr>
      </p:pic>
      <p:sp>
        <p:nvSpPr>
          <p:cNvPr id="5" name="TextBox 4"/>
          <p:cNvSpPr txBox="1"/>
          <p:nvPr/>
        </p:nvSpPr>
        <p:spPr>
          <a:xfrm>
            <a:off x="2595302" y="1162611"/>
            <a:ext cx="2302625" cy="369332"/>
          </a:xfrm>
          <a:prstGeom prst="rect">
            <a:avLst/>
          </a:prstGeom>
          <a:solidFill>
            <a:schemeClr val="accent4">
              <a:lumMod val="20000"/>
              <a:lumOff val="80000"/>
            </a:schemeClr>
          </a:solidFill>
        </p:spPr>
        <p:txBody>
          <a:bodyPr wrap="square" rtlCol="0">
            <a:spAutoFit/>
          </a:bodyPr>
          <a:lstStyle/>
          <a:p>
            <a:r>
              <a:rPr lang="en-GB" dirty="0" smtClean="0">
                <a:solidFill>
                  <a:srgbClr val="002060"/>
                </a:solidFill>
              </a:rPr>
              <a:t>Miss McCluskie – P3M </a:t>
            </a:r>
            <a:endParaRPr lang="en-GB" dirty="0">
              <a:solidFill>
                <a:srgbClr val="002060"/>
              </a:solidFill>
            </a:endParaRPr>
          </a:p>
        </p:txBody>
      </p:sp>
      <p:sp>
        <p:nvSpPr>
          <p:cNvPr id="7" name="TextBox 6"/>
          <p:cNvSpPr txBox="1"/>
          <p:nvPr/>
        </p:nvSpPr>
        <p:spPr>
          <a:xfrm>
            <a:off x="7024255" y="1217229"/>
            <a:ext cx="2236124" cy="369332"/>
          </a:xfrm>
          <a:prstGeom prst="rect">
            <a:avLst/>
          </a:prstGeom>
          <a:solidFill>
            <a:schemeClr val="accent4">
              <a:lumMod val="20000"/>
              <a:lumOff val="80000"/>
            </a:schemeClr>
          </a:solidFill>
        </p:spPr>
        <p:txBody>
          <a:bodyPr wrap="square" rtlCol="0">
            <a:spAutoFit/>
          </a:bodyPr>
          <a:lstStyle/>
          <a:p>
            <a:r>
              <a:rPr lang="en-GB" dirty="0" smtClean="0">
                <a:solidFill>
                  <a:srgbClr val="002060"/>
                </a:solidFill>
              </a:rPr>
              <a:t>Mrs Armstrong – P3A</a:t>
            </a:r>
            <a:endParaRPr lang="en-GB" dirty="0">
              <a:solidFill>
                <a:srgbClr val="002060"/>
              </a:solidFill>
            </a:endParaRPr>
          </a:p>
        </p:txBody>
      </p:sp>
    </p:spTree>
    <p:extLst>
      <p:ext uri="{BB962C8B-B14F-4D97-AF65-F5344CB8AC3E}">
        <p14:creationId xmlns:p14="http://schemas.microsoft.com/office/powerpoint/2010/main" val="3553352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83EB5-F38C-40B5-9CCF-55CB5C97B290}"/>
              </a:ext>
            </a:extLst>
          </p:cNvPr>
          <p:cNvSpPr>
            <a:spLocks noGrp="1"/>
          </p:cNvSpPr>
          <p:nvPr>
            <p:ph type="title"/>
          </p:nvPr>
        </p:nvSpPr>
        <p:spPr>
          <a:xfrm>
            <a:off x="630936" y="640080"/>
            <a:ext cx="4818888" cy="1481328"/>
          </a:xfrm>
        </p:spPr>
        <p:txBody>
          <a:bodyPr anchor="b">
            <a:normAutofit/>
          </a:bodyPr>
          <a:lstStyle/>
          <a:p>
            <a:r>
              <a:rPr lang="en-GB" sz="5000" b="1" dirty="0">
                <a:solidFill>
                  <a:srgbClr val="800000"/>
                </a:solidFill>
              </a:rPr>
              <a:t>General Information: </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0B9C53-AAEA-41DE-A589-3652E0345E65}"/>
              </a:ext>
            </a:extLst>
          </p:cNvPr>
          <p:cNvSpPr>
            <a:spLocks noGrp="1"/>
          </p:cNvSpPr>
          <p:nvPr>
            <p:ph idx="1"/>
          </p:nvPr>
        </p:nvSpPr>
        <p:spPr>
          <a:xfrm>
            <a:off x="630936" y="2660904"/>
            <a:ext cx="6135624" cy="3547872"/>
          </a:xfrm>
        </p:spPr>
        <p:txBody>
          <a:bodyPr anchor="t">
            <a:normAutofit/>
          </a:bodyPr>
          <a:lstStyle/>
          <a:p>
            <a:r>
              <a:rPr lang="en-GB" sz="1800" dirty="0">
                <a:solidFill>
                  <a:srgbClr val="002060"/>
                </a:solidFill>
              </a:rPr>
              <a:t>Forms – Permission forms will all be completed online, apart from a blue data form which will need completed at home and a hard copy returned to your child’s class teacher.</a:t>
            </a:r>
          </a:p>
          <a:p>
            <a:r>
              <a:rPr lang="en-GB" sz="1800" dirty="0">
                <a:solidFill>
                  <a:srgbClr val="002060"/>
                </a:solidFill>
              </a:rPr>
              <a:t>If you are eligible for free school dinners you must complete the free school dinners form online. This refreshes each school year, so if your child had free school dinners last year, you will still need to complete the form for this year again. Forms can be found here: </a:t>
            </a:r>
            <a:r>
              <a:rPr lang="en-GB" sz="1800" dirty="0">
                <a:hlinkClick r:id="rId2"/>
              </a:rPr>
              <a:t>Apply for Free School Meals / Uniform Grants | Education Authority Northern Ireland (eani.org.uk)</a:t>
            </a:r>
            <a:r>
              <a:rPr lang="en-GB" sz="1800" dirty="0"/>
              <a:t>.</a:t>
            </a:r>
          </a:p>
          <a:p>
            <a:r>
              <a:rPr lang="en-GB" sz="1800" dirty="0">
                <a:solidFill>
                  <a:srgbClr val="002060"/>
                </a:solidFill>
              </a:rPr>
              <a:t>Please put names/initials on all of your child’s belongings and uniform. </a:t>
            </a:r>
          </a:p>
          <a:p>
            <a:endParaRPr lang="en-GB" sz="1500" dirty="0"/>
          </a:p>
        </p:txBody>
      </p:sp>
      <p:pic>
        <p:nvPicPr>
          <p:cNvPr id="5" name="Picture 4">
            <a:extLst>
              <a:ext uri="{FF2B5EF4-FFF2-40B4-BE49-F238E27FC236}">
                <a16:creationId xmlns:a16="http://schemas.microsoft.com/office/drawing/2014/main" id="{91248659-AA04-436A-8E6E-3E587B978E2A}"/>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931318" y="1177327"/>
            <a:ext cx="4629746" cy="3784817"/>
          </a:xfrm>
          <a:prstGeom prst="rect">
            <a:avLst/>
          </a:prstGeom>
        </p:spPr>
      </p:pic>
    </p:spTree>
    <p:extLst>
      <p:ext uri="{BB962C8B-B14F-4D97-AF65-F5344CB8AC3E}">
        <p14:creationId xmlns:p14="http://schemas.microsoft.com/office/powerpoint/2010/main" val="1384564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8029A-3AE1-4C58-ADAB-C7DC9D17656E}"/>
              </a:ext>
            </a:extLst>
          </p:cNvPr>
          <p:cNvSpPr>
            <a:spLocks noGrp="1"/>
          </p:cNvSpPr>
          <p:nvPr>
            <p:ph type="title"/>
          </p:nvPr>
        </p:nvSpPr>
        <p:spPr>
          <a:xfrm>
            <a:off x="6513788" y="365125"/>
            <a:ext cx="4840010" cy="1807305"/>
          </a:xfrm>
        </p:spPr>
        <p:txBody>
          <a:bodyPr>
            <a:normAutofit/>
          </a:bodyPr>
          <a:lstStyle/>
          <a:p>
            <a:r>
              <a:rPr lang="en-GB" b="1" dirty="0">
                <a:solidFill>
                  <a:srgbClr val="800000"/>
                </a:solidFill>
              </a:rPr>
              <a:t>General Information Continued</a:t>
            </a:r>
          </a:p>
        </p:txBody>
      </p:sp>
      <p:pic>
        <p:nvPicPr>
          <p:cNvPr id="5" name="Picture 4" descr="A child holding an apple and a bottle of water&#10;&#10;Description automatically generated with low confidence">
            <a:extLst>
              <a:ext uri="{FF2B5EF4-FFF2-40B4-BE49-F238E27FC236}">
                <a16:creationId xmlns:a16="http://schemas.microsoft.com/office/drawing/2014/main" id="{13EC3504-1B9D-43D8-9741-A8058BBD10A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1720" r="2897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9EDC2F9C-F0FA-4D23-A5A1-C73C34A78CEC}"/>
              </a:ext>
            </a:extLst>
          </p:cNvPr>
          <p:cNvSpPr>
            <a:spLocks noGrp="1"/>
          </p:cNvSpPr>
          <p:nvPr>
            <p:ph idx="1"/>
          </p:nvPr>
        </p:nvSpPr>
        <p:spPr>
          <a:xfrm>
            <a:off x="6513788" y="2333297"/>
            <a:ext cx="4840010" cy="3843666"/>
          </a:xfrm>
        </p:spPr>
        <p:txBody>
          <a:bodyPr>
            <a:normAutofit/>
          </a:bodyPr>
          <a:lstStyle/>
          <a:p>
            <a:r>
              <a:rPr lang="en-GB" sz="2000" dirty="0">
                <a:solidFill>
                  <a:srgbClr val="002060"/>
                </a:solidFill>
              </a:rPr>
              <a:t>Break/Lunch – all children will continue to eat in the classrooms again this year and this will be reviewed later in the year. Hot meals will be available for school dinners</a:t>
            </a:r>
            <a:r>
              <a:rPr lang="en-GB" sz="2000" dirty="0" smtClean="0">
                <a:solidFill>
                  <a:srgbClr val="002060"/>
                </a:solidFill>
              </a:rPr>
              <a:t>. </a:t>
            </a:r>
          </a:p>
          <a:p>
            <a:r>
              <a:rPr lang="en-GB" sz="2000" dirty="0" smtClean="0">
                <a:solidFill>
                  <a:srgbClr val="002060"/>
                </a:solidFill>
              </a:rPr>
              <a:t>NO </a:t>
            </a:r>
            <a:r>
              <a:rPr lang="en-GB" sz="2000" dirty="0">
                <a:solidFill>
                  <a:srgbClr val="002060"/>
                </a:solidFill>
              </a:rPr>
              <a:t>NUTS – we are a nut free school so please do not send anything containing nuts.</a:t>
            </a:r>
          </a:p>
          <a:p>
            <a:r>
              <a:rPr lang="en-GB" sz="2000" dirty="0">
                <a:solidFill>
                  <a:srgbClr val="002060"/>
                </a:solidFill>
              </a:rPr>
              <a:t>Please do not send your child into school with toys, unless it is for show and tell or it has been arranged with the class teacher. </a:t>
            </a:r>
          </a:p>
        </p:txBody>
      </p:sp>
      <p:sp>
        <p:nvSpPr>
          <p:cNvPr id="6" name="TextBox 5">
            <a:extLst>
              <a:ext uri="{FF2B5EF4-FFF2-40B4-BE49-F238E27FC236}">
                <a16:creationId xmlns:a16="http://schemas.microsoft.com/office/drawing/2014/main" id="{E6405B9B-E0A4-4230-9083-B409C1BF6F1E}"/>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news.schoolsdo.org/2017/11/drinking-water-with-school-lunch-may-cut-obesity/">
                  <a:extLst>
                    <a:ext uri="{A12FA001-AC4F-418D-AE19-62706E023703}">
                      <ahyp:hlinkClr xmlns:ahyp="http://schemas.microsoft.com/office/drawing/2018/hyperlinkcolor" xmlns=""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nd/3.0/">
                  <a:extLst>
                    <a:ext uri="{A12FA001-AC4F-418D-AE19-62706E023703}">
                      <ahyp:hlinkClr xmlns:ahyp="http://schemas.microsoft.com/office/drawing/2018/hyperlinkcolor" xmlns="" val="tx"/>
                    </a:ext>
                  </a:extLst>
                </a:hlinkClick>
              </a:rPr>
              <a:t>CC BY-NC-ND</a:t>
            </a:r>
            <a:endParaRPr lang="en-GB" sz="700">
              <a:solidFill>
                <a:srgbClr val="FFFFFF"/>
              </a:solidFill>
            </a:endParaRPr>
          </a:p>
        </p:txBody>
      </p:sp>
    </p:spTree>
    <p:extLst>
      <p:ext uri="{BB962C8B-B14F-4D97-AF65-F5344CB8AC3E}">
        <p14:creationId xmlns:p14="http://schemas.microsoft.com/office/powerpoint/2010/main" val="1752914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BDE6-D2D7-4393-8EEC-D4953EFBDFE6}"/>
              </a:ext>
            </a:extLst>
          </p:cNvPr>
          <p:cNvSpPr>
            <a:spLocks noGrp="1"/>
          </p:cNvSpPr>
          <p:nvPr>
            <p:ph type="title"/>
          </p:nvPr>
        </p:nvSpPr>
        <p:spPr/>
        <p:txBody>
          <a:bodyPr/>
          <a:lstStyle/>
          <a:p>
            <a:r>
              <a:rPr lang="en-GB" b="1" dirty="0">
                <a:solidFill>
                  <a:srgbClr val="800000"/>
                </a:solidFill>
              </a:rPr>
              <a:t>Drop off / Pick up </a:t>
            </a:r>
          </a:p>
        </p:txBody>
      </p:sp>
      <p:sp>
        <p:nvSpPr>
          <p:cNvPr id="3" name="Content Placeholder 2">
            <a:extLst>
              <a:ext uri="{FF2B5EF4-FFF2-40B4-BE49-F238E27FC236}">
                <a16:creationId xmlns:a16="http://schemas.microsoft.com/office/drawing/2014/main" id="{4251E089-B3A1-47FA-A6EA-A3587F8022D9}"/>
              </a:ext>
            </a:extLst>
          </p:cNvPr>
          <p:cNvSpPr>
            <a:spLocks noGrp="1"/>
          </p:cNvSpPr>
          <p:nvPr>
            <p:ph idx="1"/>
          </p:nvPr>
        </p:nvSpPr>
        <p:spPr>
          <a:xfrm>
            <a:off x="838200" y="1886365"/>
            <a:ext cx="3866804" cy="4351338"/>
          </a:xfrm>
        </p:spPr>
        <p:txBody>
          <a:bodyPr>
            <a:normAutofit/>
          </a:bodyPr>
          <a:lstStyle/>
          <a:p>
            <a:r>
              <a:rPr lang="en-GB" sz="1800" dirty="0">
                <a:solidFill>
                  <a:srgbClr val="002060"/>
                </a:solidFill>
              </a:rPr>
              <a:t>School will be open from 8.30am. P3 meet in the lower playground in the courtyard at Door 5. Your child’s class teacher will be outside to greet them. If the weather is bad, we will meet just inside the doors.</a:t>
            </a:r>
          </a:p>
          <a:p>
            <a:r>
              <a:rPr lang="en-GB" sz="1800" dirty="0">
                <a:solidFill>
                  <a:srgbClr val="002060"/>
                </a:solidFill>
              </a:rPr>
              <a:t>School work will begin at 9am so please ensure your child is in school before 9am.  </a:t>
            </a:r>
          </a:p>
          <a:p>
            <a:r>
              <a:rPr lang="en-GB" sz="1800" dirty="0">
                <a:solidFill>
                  <a:srgbClr val="002060"/>
                </a:solidFill>
              </a:rPr>
              <a:t>Children will be picked up from the same area at home time.</a:t>
            </a:r>
          </a:p>
          <a:p>
            <a:pPr marL="0" indent="0">
              <a:buNone/>
            </a:pPr>
            <a:r>
              <a:rPr lang="en-GB" sz="1800" dirty="0" smtClean="0">
                <a:solidFill>
                  <a:srgbClr val="002060"/>
                </a:solidFill>
              </a:rPr>
              <a:t>25</a:t>
            </a:r>
            <a:r>
              <a:rPr lang="en-GB" sz="1800" baseline="30000" dirty="0" smtClean="0">
                <a:solidFill>
                  <a:srgbClr val="002060"/>
                </a:solidFill>
              </a:rPr>
              <a:t>th</a:t>
            </a:r>
            <a:r>
              <a:rPr lang="en-GB" sz="1800" dirty="0" smtClean="0">
                <a:solidFill>
                  <a:srgbClr val="002060"/>
                </a:solidFill>
              </a:rPr>
              <a:t> </a:t>
            </a:r>
            <a:r>
              <a:rPr lang="en-GB" sz="1800" dirty="0">
                <a:solidFill>
                  <a:srgbClr val="002060"/>
                </a:solidFill>
              </a:rPr>
              <a:t>– 31</a:t>
            </a:r>
            <a:r>
              <a:rPr lang="en-GB" sz="1800" baseline="30000" dirty="0">
                <a:solidFill>
                  <a:srgbClr val="002060"/>
                </a:solidFill>
              </a:rPr>
              <a:t>st</a:t>
            </a:r>
            <a:r>
              <a:rPr lang="en-GB" sz="1800" dirty="0">
                <a:solidFill>
                  <a:srgbClr val="002060"/>
                </a:solidFill>
              </a:rPr>
              <a:t> August children will </a:t>
            </a:r>
            <a:r>
              <a:rPr lang="en-GB" sz="1800" dirty="0" smtClean="0">
                <a:solidFill>
                  <a:srgbClr val="002060"/>
                </a:solidFill>
              </a:rPr>
              <a:t>finish </a:t>
            </a:r>
            <a:r>
              <a:rPr lang="en-GB" sz="1800" dirty="0">
                <a:solidFill>
                  <a:srgbClr val="002060"/>
                </a:solidFill>
              </a:rPr>
              <a:t>at 12 noon.</a:t>
            </a:r>
          </a:p>
          <a:p>
            <a:pPr marL="0" indent="0">
              <a:buNone/>
            </a:pPr>
            <a:r>
              <a:rPr lang="en-GB" sz="1800" dirty="0" smtClean="0">
                <a:solidFill>
                  <a:srgbClr val="002060"/>
                </a:solidFill>
              </a:rPr>
              <a:t>From </a:t>
            </a:r>
            <a:r>
              <a:rPr lang="en-GB" sz="1800" dirty="0">
                <a:solidFill>
                  <a:srgbClr val="002060"/>
                </a:solidFill>
              </a:rPr>
              <a:t>the 1</a:t>
            </a:r>
            <a:r>
              <a:rPr lang="en-GB" sz="1800" baseline="30000" dirty="0">
                <a:solidFill>
                  <a:srgbClr val="002060"/>
                </a:solidFill>
              </a:rPr>
              <a:t>st</a:t>
            </a:r>
            <a:r>
              <a:rPr lang="en-GB" sz="1800" dirty="0">
                <a:solidFill>
                  <a:srgbClr val="002060"/>
                </a:solidFill>
              </a:rPr>
              <a:t> </a:t>
            </a:r>
            <a:r>
              <a:rPr lang="en-GB" sz="1800" dirty="0" smtClean="0">
                <a:solidFill>
                  <a:srgbClr val="002060"/>
                </a:solidFill>
              </a:rPr>
              <a:t>September</a:t>
            </a:r>
            <a:r>
              <a:rPr lang="en-GB" sz="1800" dirty="0">
                <a:solidFill>
                  <a:srgbClr val="002060"/>
                </a:solidFill>
              </a:rPr>
              <a:t>, P3 home time will be at 1.45pm. </a:t>
            </a:r>
            <a:endParaRPr lang="en-GB" sz="1800" dirty="0" smtClean="0">
              <a:solidFill>
                <a:srgbClr val="002060"/>
              </a:solidFill>
            </a:endParaRPr>
          </a:p>
          <a:p>
            <a:pPr marL="0" indent="0">
              <a:buNone/>
            </a:pPr>
            <a:endParaRPr lang="en-GB" sz="1800" dirty="0">
              <a:solidFill>
                <a:srgbClr val="002060"/>
              </a:solidFill>
            </a:endParaRPr>
          </a:p>
        </p:txBody>
      </p:sp>
      <p:pic>
        <p:nvPicPr>
          <p:cNvPr id="5" name="Picture 4" descr="A picture containing logo&#10;&#10;Description automatically generated">
            <a:extLst>
              <a:ext uri="{FF2B5EF4-FFF2-40B4-BE49-F238E27FC236}">
                <a16:creationId xmlns:a16="http://schemas.microsoft.com/office/drawing/2014/main" id="{38975DD7-1060-44E6-A680-2A969B461028}"/>
              </a:ext>
            </a:extLst>
          </p:cNvPr>
          <p:cNvPicPr>
            <a:picLocks noChangeAspect="1"/>
          </p:cNvPicPr>
          <p:nvPr/>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601445" y="169447"/>
            <a:ext cx="1638703" cy="1716918"/>
          </a:xfrm>
          <a:prstGeom prst="rect">
            <a:avLst/>
          </a:prstGeom>
        </p:spPr>
      </p:pic>
      <p:sp>
        <p:nvSpPr>
          <p:cNvPr id="6" name="TextBox 5">
            <a:extLst>
              <a:ext uri="{FF2B5EF4-FFF2-40B4-BE49-F238E27FC236}">
                <a16:creationId xmlns:a16="http://schemas.microsoft.com/office/drawing/2014/main" id="{B2E57B04-B487-4035-BFED-B85BE3F91782}"/>
              </a:ext>
            </a:extLst>
          </p:cNvPr>
          <p:cNvSpPr txBox="1"/>
          <p:nvPr/>
        </p:nvSpPr>
        <p:spPr>
          <a:xfrm>
            <a:off x="2823210" y="6710901"/>
            <a:ext cx="6352595" cy="230832"/>
          </a:xfrm>
          <a:prstGeom prst="rect">
            <a:avLst/>
          </a:prstGeom>
          <a:noFill/>
        </p:spPr>
        <p:txBody>
          <a:bodyPr wrap="square" rtlCol="0">
            <a:spAutoFit/>
          </a:bodyPr>
          <a:lstStyle/>
          <a:p>
            <a:r>
              <a:rPr lang="en-GB" sz="900">
                <a:hlinkClick r:id="rId7" tooltip="http://dreaminginenglish-be.blogspot.com/2010/08/back-to-school-welcome-everyone.html"/>
              </a:rPr>
              <a:t>This Photo</a:t>
            </a:r>
            <a:r>
              <a:rPr lang="en-GB" sz="900"/>
              <a:t> by Unknown Author is licensed under </a:t>
            </a:r>
            <a:r>
              <a:rPr lang="en-GB" sz="900">
                <a:hlinkClick r:id="rId8" tooltip="https://creativecommons.org/licenses/by-nc-nd/3.0/"/>
              </a:rPr>
              <a:t>CC BY-NC-ND</a:t>
            </a:r>
            <a:endParaRPr lang="en-GB" sz="900"/>
          </a:p>
        </p:txBody>
      </p:sp>
      <p:pic>
        <p:nvPicPr>
          <p:cNvPr id="4" name="IMG_999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646853" y="2082043"/>
            <a:ext cx="2399867" cy="4266430"/>
          </a:xfrm>
          <a:prstGeom prst="rect">
            <a:avLst/>
          </a:prstGeom>
        </p:spPr>
      </p:pic>
      <p:pic>
        <p:nvPicPr>
          <p:cNvPr id="7" name="IMG_999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8670176" y="2082043"/>
            <a:ext cx="2419436" cy="4301220"/>
          </a:xfrm>
          <a:prstGeom prst="rect">
            <a:avLst/>
          </a:prstGeom>
        </p:spPr>
      </p:pic>
    </p:spTree>
    <p:extLst>
      <p:ext uri="{BB962C8B-B14F-4D97-AF65-F5344CB8AC3E}">
        <p14:creationId xmlns:p14="http://schemas.microsoft.com/office/powerpoint/2010/main" val="272922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F34C-F206-4F91-88C4-013B014CBBE6}"/>
              </a:ext>
            </a:extLst>
          </p:cNvPr>
          <p:cNvSpPr>
            <a:spLocks noGrp="1"/>
          </p:cNvSpPr>
          <p:nvPr>
            <p:ph type="title"/>
          </p:nvPr>
        </p:nvSpPr>
        <p:spPr/>
        <p:txBody>
          <a:bodyPr>
            <a:normAutofit/>
          </a:bodyPr>
          <a:lstStyle/>
          <a:p>
            <a:r>
              <a:rPr lang="en-GB" b="1" dirty="0">
                <a:solidFill>
                  <a:srgbClr val="800000"/>
                </a:solidFill>
              </a:rPr>
              <a:t>Homework</a:t>
            </a:r>
            <a:r>
              <a:rPr lang="en-GB" dirty="0">
                <a:solidFill>
                  <a:schemeClr val="bg2"/>
                </a:solidFill>
              </a:rPr>
              <a:t> </a:t>
            </a:r>
            <a:r>
              <a:rPr lang="en-GB" dirty="0" smtClean="0">
                <a:solidFill>
                  <a:schemeClr val="bg2"/>
                </a:solidFill>
              </a:rPr>
              <a:t>		</a:t>
            </a:r>
            <a:r>
              <a:rPr lang="en-GB" sz="1300" dirty="0" smtClean="0">
                <a:solidFill>
                  <a:srgbClr val="800000"/>
                </a:solidFill>
              </a:rPr>
              <a:t>Spellings </a:t>
            </a:r>
            <a:r>
              <a:rPr lang="en-GB" sz="1300" dirty="0">
                <a:solidFill>
                  <a:srgbClr val="800000"/>
                </a:solidFill>
              </a:rPr>
              <a:t>&amp; Tables will begin w/c Tue 31st August. </a:t>
            </a:r>
            <a:r>
              <a:rPr lang="en-GB" sz="1300" dirty="0" smtClean="0">
                <a:solidFill>
                  <a:srgbClr val="800000"/>
                </a:solidFill>
              </a:rPr>
              <a:t/>
            </a:r>
            <a:br>
              <a:rPr lang="en-GB" sz="1300" dirty="0" smtClean="0">
                <a:solidFill>
                  <a:srgbClr val="800000"/>
                </a:solidFill>
              </a:rPr>
            </a:br>
            <a:r>
              <a:rPr lang="en-GB" sz="1300" dirty="0">
                <a:solidFill>
                  <a:srgbClr val="800000"/>
                </a:solidFill>
              </a:rPr>
              <a:t>	</a:t>
            </a:r>
            <a:r>
              <a:rPr lang="en-GB" sz="1300" dirty="0" smtClean="0">
                <a:solidFill>
                  <a:srgbClr val="800000"/>
                </a:solidFill>
              </a:rPr>
              <a:t>			Written </a:t>
            </a:r>
            <a:r>
              <a:rPr lang="en-GB" sz="1300" dirty="0">
                <a:solidFill>
                  <a:srgbClr val="800000"/>
                </a:solidFill>
              </a:rPr>
              <a:t>homework will begin w/c Monday 6th September.</a:t>
            </a:r>
            <a:endParaRPr lang="en-GB" sz="1300" dirty="0">
              <a:solidFill>
                <a:srgbClr val="800000"/>
              </a:solidFill>
            </a:endParaRPr>
          </a:p>
        </p:txBody>
      </p:sp>
      <p:sp>
        <p:nvSpPr>
          <p:cNvPr id="3" name="Content Placeholder 2">
            <a:extLst>
              <a:ext uri="{FF2B5EF4-FFF2-40B4-BE49-F238E27FC236}">
                <a16:creationId xmlns:a16="http://schemas.microsoft.com/office/drawing/2014/main" id="{C4CF5C99-5F19-4689-960C-D5BE07C2FDA6}"/>
              </a:ext>
            </a:extLst>
          </p:cNvPr>
          <p:cNvSpPr>
            <a:spLocks noGrp="1"/>
          </p:cNvSpPr>
          <p:nvPr>
            <p:ph idx="1"/>
          </p:nvPr>
        </p:nvSpPr>
        <p:spPr>
          <a:xfrm>
            <a:off x="838200" y="1399430"/>
            <a:ext cx="10515600" cy="5343276"/>
          </a:xfrm>
        </p:spPr>
        <p:txBody>
          <a:bodyPr>
            <a:normAutofit lnSpcReduction="10000"/>
          </a:bodyPr>
          <a:lstStyle/>
          <a:p>
            <a:r>
              <a:rPr lang="en-GB" sz="1600" dirty="0" smtClean="0">
                <a:solidFill>
                  <a:srgbClr val="002060"/>
                </a:solidFill>
              </a:rPr>
              <a:t>Monday </a:t>
            </a:r>
            <a:r>
              <a:rPr lang="en-GB" sz="1600" dirty="0">
                <a:solidFill>
                  <a:srgbClr val="002060"/>
                </a:solidFill>
              </a:rPr>
              <a:t>: Spellings &amp; Tables and Mathletics </a:t>
            </a:r>
            <a:r>
              <a:rPr lang="en-GB" sz="1400" dirty="0">
                <a:solidFill>
                  <a:srgbClr val="002060"/>
                </a:solidFill>
              </a:rPr>
              <a:t>Online</a:t>
            </a:r>
          </a:p>
          <a:p>
            <a:r>
              <a:rPr lang="en-GB" sz="1600" dirty="0">
                <a:solidFill>
                  <a:srgbClr val="002060"/>
                </a:solidFill>
              </a:rPr>
              <a:t>Tuesday : Spellings &amp; Tables and a written Literacy/Topic homework</a:t>
            </a:r>
          </a:p>
          <a:p>
            <a:r>
              <a:rPr lang="en-GB" sz="1600" dirty="0">
                <a:solidFill>
                  <a:srgbClr val="002060"/>
                </a:solidFill>
              </a:rPr>
              <a:t>Wednesday: Spellings &amp; </a:t>
            </a:r>
            <a:r>
              <a:rPr lang="en-GB" sz="1600" dirty="0" smtClean="0">
                <a:solidFill>
                  <a:srgbClr val="002060"/>
                </a:solidFill>
              </a:rPr>
              <a:t>Tables and Reading night</a:t>
            </a:r>
            <a:endParaRPr lang="en-GB" sz="1600" dirty="0">
              <a:solidFill>
                <a:srgbClr val="002060"/>
              </a:solidFill>
            </a:endParaRPr>
          </a:p>
          <a:p>
            <a:r>
              <a:rPr lang="en-GB" sz="1600" dirty="0">
                <a:solidFill>
                  <a:srgbClr val="002060"/>
                </a:solidFill>
              </a:rPr>
              <a:t>Thursday: Revise spellings &amp; tables for the Friday Test</a:t>
            </a:r>
          </a:p>
          <a:p>
            <a:pPr marL="0" indent="0">
              <a:buNone/>
            </a:pPr>
            <a:endParaRPr lang="en-GB" sz="1600" dirty="0">
              <a:solidFill>
                <a:srgbClr val="002060"/>
              </a:solidFill>
            </a:endParaRPr>
          </a:p>
          <a:p>
            <a:pPr marL="0" indent="0">
              <a:buNone/>
            </a:pPr>
            <a:r>
              <a:rPr lang="en-GB" sz="1600" i="1" u="sng" dirty="0">
                <a:solidFill>
                  <a:srgbClr val="002060"/>
                </a:solidFill>
              </a:rPr>
              <a:t>Spellings &amp; </a:t>
            </a:r>
            <a:r>
              <a:rPr lang="en-GB" sz="1600" i="1" u="sng" dirty="0" smtClean="0">
                <a:solidFill>
                  <a:srgbClr val="002060"/>
                </a:solidFill>
              </a:rPr>
              <a:t>Tables </a:t>
            </a:r>
            <a:r>
              <a:rPr lang="en-GB" sz="1600" dirty="0" smtClean="0">
                <a:solidFill>
                  <a:srgbClr val="002060"/>
                </a:solidFill>
              </a:rPr>
              <a:t>sheets </a:t>
            </a:r>
            <a:r>
              <a:rPr lang="en-GB" sz="1600" dirty="0">
                <a:solidFill>
                  <a:srgbClr val="002060"/>
                </a:solidFill>
              </a:rPr>
              <a:t>for the month will be sent home at the beginning of each month. Each Friday we will have a Friday Test where we test the children on that weeks spellings and mental maths they have learnt at home. These will be linked to what we are doing in class. </a:t>
            </a:r>
          </a:p>
          <a:p>
            <a:pPr marL="0" indent="0">
              <a:buNone/>
            </a:pPr>
            <a:r>
              <a:rPr lang="en-GB" sz="1600" dirty="0">
                <a:solidFill>
                  <a:srgbClr val="002060"/>
                </a:solidFill>
              </a:rPr>
              <a:t>The </a:t>
            </a:r>
            <a:r>
              <a:rPr lang="en-GB" sz="1600" i="1" u="sng" dirty="0">
                <a:solidFill>
                  <a:srgbClr val="002060"/>
                </a:solidFill>
              </a:rPr>
              <a:t>written literacy/topic homework </a:t>
            </a:r>
            <a:r>
              <a:rPr lang="en-GB" sz="1600" dirty="0">
                <a:solidFill>
                  <a:srgbClr val="002060"/>
                </a:solidFill>
              </a:rPr>
              <a:t>each week will also linked to what we are doing in class to revise concepts. Written homework's will be sent home in a homework folder on a Friday for the following week and we ask that these are returned on the Wednesday. This allows for some flexibility if a Tuesday night does not suit your family for a written homework. </a:t>
            </a:r>
            <a:r>
              <a:rPr lang="en-GB" sz="1600" dirty="0" smtClean="0">
                <a:solidFill>
                  <a:srgbClr val="002060"/>
                </a:solidFill>
              </a:rPr>
              <a:t>Any written </a:t>
            </a:r>
            <a:r>
              <a:rPr lang="en-GB" sz="1600" dirty="0">
                <a:solidFill>
                  <a:srgbClr val="002060"/>
                </a:solidFill>
              </a:rPr>
              <a:t>homework's not returned before Thursday may not be marked due to turnaround time. </a:t>
            </a:r>
          </a:p>
          <a:p>
            <a:pPr marL="0" indent="0">
              <a:buNone/>
            </a:pPr>
            <a:r>
              <a:rPr lang="en-GB" sz="1600" i="1" u="sng" dirty="0">
                <a:solidFill>
                  <a:srgbClr val="002060"/>
                </a:solidFill>
              </a:rPr>
              <a:t>Friday </a:t>
            </a:r>
            <a:r>
              <a:rPr lang="en-GB" sz="1600" i="1" u="sng" dirty="0" smtClean="0">
                <a:solidFill>
                  <a:srgbClr val="002060"/>
                </a:solidFill>
              </a:rPr>
              <a:t>Tests </a:t>
            </a:r>
            <a:r>
              <a:rPr lang="en-GB" sz="1600" dirty="0">
                <a:solidFill>
                  <a:srgbClr val="002060"/>
                </a:solidFill>
              </a:rPr>
              <a:t>will be marked and sent home for parents to see. </a:t>
            </a:r>
            <a:r>
              <a:rPr lang="en-GB" sz="1600" dirty="0" smtClean="0">
                <a:solidFill>
                  <a:srgbClr val="002060"/>
                </a:solidFill>
              </a:rPr>
              <a:t>Please return these to school on the Monday.</a:t>
            </a:r>
            <a:endParaRPr lang="en-GB" sz="1600" dirty="0">
              <a:solidFill>
                <a:srgbClr val="002060"/>
              </a:solidFill>
            </a:endParaRPr>
          </a:p>
          <a:p>
            <a:pPr marL="0" indent="0">
              <a:buNone/>
            </a:pPr>
            <a:r>
              <a:rPr lang="en-GB" sz="1600" i="1" u="sng" dirty="0" smtClean="0">
                <a:solidFill>
                  <a:srgbClr val="002060"/>
                </a:solidFill>
              </a:rPr>
              <a:t>Reading</a:t>
            </a:r>
            <a:r>
              <a:rPr lang="en-GB" sz="1600" dirty="0" smtClean="0">
                <a:solidFill>
                  <a:srgbClr val="002060"/>
                </a:solidFill>
              </a:rPr>
              <a:t>- we will be able to send reading books home this year and your child will bring home a reading book on a Friday to be read at home for the following week and returned on following Friday with their spellings and tables books. We recommend reading for a short time each night, but we know this may not always be possible so we encourage you to read with your child frequently when you can. </a:t>
            </a:r>
            <a:endParaRPr lang="en-GB" sz="1600" dirty="0">
              <a:solidFill>
                <a:srgbClr val="002060"/>
              </a:solidFill>
            </a:endParaRPr>
          </a:p>
          <a:p>
            <a:pPr marL="0" indent="0">
              <a:buNone/>
            </a:pPr>
            <a:r>
              <a:rPr lang="en-GB" sz="1600" dirty="0" smtClean="0">
                <a:solidFill>
                  <a:srgbClr val="002060"/>
                </a:solidFill>
              </a:rPr>
              <a:t>We will be using </a:t>
            </a:r>
            <a:r>
              <a:rPr lang="en-GB" sz="1600" i="1" u="sng" dirty="0" smtClean="0">
                <a:solidFill>
                  <a:srgbClr val="002060"/>
                </a:solidFill>
              </a:rPr>
              <a:t>Bug Club </a:t>
            </a:r>
            <a:r>
              <a:rPr lang="en-GB" sz="1600" dirty="0" smtClean="0">
                <a:solidFill>
                  <a:srgbClr val="002060"/>
                </a:solidFill>
              </a:rPr>
              <a:t>again this year and we have set homework time aside on a Wednesday evening for Bug Club reading.</a:t>
            </a:r>
            <a:endParaRPr lang="en-GB" sz="1600" dirty="0">
              <a:solidFill>
                <a:srgbClr val="002060"/>
              </a:solidFill>
            </a:endParaRPr>
          </a:p>
        </p:txBody>
      </p:sp>
      <p:pic>
        <p:nvPicPr>
          <p:cNvPr id="6" name="Picture 5" descr="A picture containing vector graphics&#10;&#10;Description automatically generated">
            <a:extLst>
              <a:ext uri="{FF2B5EF4-FFF2-40B4-BE49-F238E27FC236}">
                <a16:creationId xmlns:a16="http://schemas.microsoft.com/office/drawing/2014/main" id="{66AEE251-F44D-4061-9F48-440B99F51DA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657106" y="-170696"/>
            <a:ext cx="3599695" cy="3599695"/>
          </a:xfrm>
          <a:prstGeom prst="rect">
            <a:avLst/>
          </a:prstGeom>
        </p:spPr>
      </p:pic>
    </p:spTree>
    <p:extLst>
      <p:ext uri="{BB962C8B-B14F-4D97-AF65-F5344CB8AC3E}">
        <p14:creationId xmlns:p14="http://schemas.microsoft.com/office/powerpoint/2010/main" val="4288520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4EBC-357F-4C21-B9E3-0E0FB80130CD}"/>
              </a:ext>
            </a:extLst>
          </p:cNvPr>
          <p:cNvSpPr>
            <a:spLocks noGrp="1"/>
          </p:cNvSpPr>
          <p:nvPr>
            <p:ph type="title"/>
          </p:nvPr>
        </p:nvSpPr>
        <p:spPr/>
        <p:txBody>
          <a:bodyPr/>
          <a:lstStyle/>
          <a:p>
            <a:r>
              <a:rPr lang="en-GB" b="1" dirty="0">
                <a:solidFill>
                  <a:srgbClr val="800000"/>
                </a:solidFill>
              </a:rPr>
              <a:t>Spellings, Tables &amp; Friday Test </a:t>
            </a:r>
          </a:p>
        </p:txBody>
      </p:sp>
      <p:sp>
        <p:nvSpPr>
          <p:cNvPr id="3" name="Content Placeholder 2">
            <a:extLst>
              <a:ext uri="{FF2B5EF4-FFF2-40B4-BE49-F238E27FC236}">
                <a16:creationId xmlns:a16="http://schemas.microsoft.com/office/drawing/2014/main" id="{F924E35D-7024-4750-A2F1-3CAB059F1D18}"/>
              </a:ext>
            </a:extLst>
          </p:cNvPr>
          <p:cNvSpPr>
            <a:spLocks noGrp="1"/>
          </p:cNvSpPr>
          <p:nvPr>
            <p:ph idx="1"/>
          </p:nvPr>
        </p:nvSpPr>
        <p:spPr/>
        <p:txBody>
          <a:bodyPr/>
          <a:lstStyle/>
          <a:p>
            <a:r>
              <a:rPr lang="en-GB" dirty="0">
                <a:solidFill>
                  <a:srgbClr val="002060"/>
                </a:solidFill>
              </a:rPr>
              <a:t>Children should write out Monday, Tuesday and Wednesdays spellings into their spelling book using the look, cover, write method. Thursday night should be spent revising the week’s spellings for a Friday Test.</a:t>
            </a:r>
          </a:p>
          <a:p>
            <a:r>
              <a:rPr lang="en-GB" dirty="0">
                <a:solidFill>
                  <a:srgbClr val="002060"/>
                </a:solidFill>
              </a:rPr>
              <a:t>Tables should be practiced by writing them out, but also learning them mentally for the Friday Test. </a:t>
            </a:r>
            <a:endParaRPr lang="en-GB" dirty="0" smtClean="0">
              <a:solidFill>
                <a:srgbClr val="002060"/>
              </a:solidFill>
            </a:endParaRPr>
          </a:p>
          <a:p>
            <a:r>
              <a:rPr lang="en-GB" dirty="0" smtClean="0">
                <a:solidFill>
                  <a:srgbClr val="002060"/>
                </a:solidFill>
              </a:rPr>
              <a:t>Spelling and tables books should be sent in on a Friday for the teacher to see and will be returned for the following week. </a:t>
            </a:r>
            <a:endParaRPr lang="en-GB" dirty="0" smtClean="0">
              <a:solidFill>
                <a:srgbClr val="002060"/>
              </a:solidFill>
            </a:endParaRPr>
          </a:p>
          <a:p>
            <a:pPr marL="0" indent="0">
              <a:buNone/>
            </a:pPr>
            <a:endParaRPr lang="en-GB"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701" y="4809605"/>
            <a:ext cx="2858099" cy="1657697"/>
          </a:xfrm>
          <a:prstGeom prst="rect">
            <a:avLst/>
          </a:prstGeom>
        </p:spPr>
      </p:pic>
    </p:spTree>
    <p:extLst>
      <p:ext uri="{BB962C8B-B14F-4D97-AF65-F5344CB8AC3E}">
        <p14:creationId xmlns:p14="http://schemas.microsoft.com/office/powerpoint/2010/main" val="139915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7D01-ADFF-40A3-84A6-A2AB23179B80}"/>
              </a:ext>
            </a:extLst>
          </p:cNvPr>
          <p:cNvSpPr>
            <a:spLocks noGrp="1"/>
          </p:cNvSpPr>
          <p:nvPr>
            <p:ph type="title"/>
          </p:nvPr>
        </p:nvSpPr>
        <p:spPr/>
        <p:txBody>
          <a:bodyPr/>
          <a:lstStyle/>
          <a:p>
            <a:r>
              <a:rPr lang="en-GB" b="1" dirty="0">
                <a:solidFill>
                  <a:srgbClr val="800000"/>
                </a:solidFill>
              </a:rPr>
              <a:t>Reading </a:t>
            </a:r>
          </a:p>
        </p:txBody>
      </p:sp>
      <p:sp>
        <p:nvSpPr>
          <p:cNvPr id="3" name="Content Placeholder 2">
            <a:extLst>
              <a:ext uri="{FF2B5EF4-FFF2-40B4-BE49-F238E27FC236}">
                <a16:creationId xmlns:a16="http://schemas.microsoft.com/office/drawing/2014/main" id="{F862E292-4C07-4A18-958F-1E7FADCC8592}"/>
              </a:ext>
            </a:extLst>
          </p:cNvPr>
          <p:cNvSpPr>
            <a:spLocks noGrp="1"/>
          </p:cNvSpPr>
          <p:nvPr>
            <p:ph idx="1"/>
          </p:nvPr>
        </p:nvSpPr>
        <p:spPr/>
        <p:txBody>
          <a:bodyPr/>
          <a:lstStyle/>
          <a:p>
            <a:r>
              <a:rPr lang="en-GB" dirty="0">
                <a:solidFill>
                  <a:srgbClr val="002060"/>
                </a:solidFill>
              </a:rPr>
              <a:t>The main scheme we use is “</a:t>
            </a:r>
            <a:r>
              <a:rPr lang="en-GB" dirty="0" err="1">
                <a:solidFill>
                  <a:srgbClr val="002060"/>
                </a:solidFill>
              </a:rPr>
              <a:t>Storyworlds</a:t>
            </a:r>
            <a:r>
              <a:rPr lang="en-GB" dirty="0">
                <a:solidFill>
                  <a:srgbClr val="002060"/>
                </a:solidFill>
              </a:rPr>
              <a:t>”</a:t>
            </a:r>
          </a:p>
          <a:p>
            <a:r>
              <a:rPr lang="en-GB" dirty="0">
                <a:solidFill>
                  <a:srgbClr val="002060"/>
                </a:solidFill>
              </a:rPr>
              <a:t>We have colour bands for books and read widely to broaden vocabulary.</a:t>
            </a:r>
          </a:p>
          <a:p>
            <a:r>
              <a:rPr lang="en-GB" dirty="0">
                <a:solidFill>
                  <a:srgbClr val="002060"/>
                </a:solidFill>
              </a:rPr>
              <a:t>The children study each book by reading the text both aloud and silently.  </a:t>
            </a:r>
          </a:p>
          <a:p>
            <a:r>
              <a:rPr lang="en-GB" dirty="0">
                <a:solidFill>
                  <a:srgbClr val="002060"/>
                </a:solidFill>
              </a:rPr>
              <a:t>We discuss the story, illustrations and any issues arising.</a:t>
            </a:r>
          </a:p>
          <a:p>
            <a:r>
              <a:rPr lang="en-GB" dirty="0">
                <a:solidFill>
                  <a:srgbClr val="002060"/>
                </a:solidFill>
              </a:rPr>
              <a:t>We return to the text and discuss grammar and usage</a:t>
            </a:r>
            <a:r>
              <a:rPr lang="en-GB" dirty="0" smtClean="0">
                <a:solidFill>
                  <a:srgbClr val="002060"/>
                </a:solidFill>
              </a:rPr>
              <a:t>.</a:t>
            </a:r>
          </a:p>
          <a:p>
            <a:r>
              <a:rPr lang="en-GB" dirty="0" smtClean="0">
                <a:solidFill>
                  <a:srgbClr val="002060"/>
                </a:solidFill>
              </a:rPr>
              <a:t>Bug Club will also be using for a variety of online reading and phonics practice.</a:t>
            </a:r>
            <a:endParaRPr lang="en-GB" dirty="0">
              <a:solidFill>
                <a:srgbClr val="002060"/>
              </a:solidFill>
            </a:endParaRP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284" y="257694"/>
            <a:ext cx="3034837" cy="1967586"/>
          </a:xfrm>
          <a:prstGeom prst="rect">
            <a:avLst/>
          </a:prstGeom>
        </p:spPr>
      </p:pic>
    </p:spTree>
    <p:extLst>
      <p:ext uri="{BB962C8B-B14F-4D97-AF65-F5344CB8AC3E}">
        <p14:creationId xmlns:p14="http://schemas.microsoft.com/office/powerpoint/2010/main" val="2386345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DB3E-D441-42FC-86DA-D924EEC51E74}"/>
              </a:ext>
            </a:extLst>
          </p:cNvPr>
          <p:cNvSpPr>
            <a:spLocks noGrp="1"/>
          </p:cNvSpPr>
          <p:nvPr>
            <p:ph type="title"/>
          </p:nvPr>
        </p:nvSpPr>
        <p:spPr/>
        <p:txBody>
          <a:bodyPr/>
          <a:lstStyle/>
          <a:p>
            <a:r>
              <a:rPr lang="en-GB" b="1" dirty="0">
                <a:solidFill>
                  <a:srgbClr val="800000"/>
                </a:solidFill>
              </a:rPr>
              <a:t>Reading – What can you do?</a:t>
            </a:r>
          </a:p>
        </p:txBody>
      </p:sp>
      <p:sp>
        <p:nvSpPr>
          <p:cNvPr id="3" name="Content Placeholder 2">
            <a:extLst>
              <a:ext uri="{FF2B5EF4-FFF2-40B4-BE49-F238E27FC236}">
                <a16:creationId xmlns:a16="http://schemas.microsoft.com/office/drawing/2014/main" id="{0426E2BF-C6AA-4200-BC45-0DB89DF54C02}"/>
              </a:ext>
            </a:extLst>
          </p:cNvPr>
          <p:cNvSpPr>
            <a:spLocks noGrp="1"/>
          </p:cNvSpPr>
          <p:nvPr>
            <p:ph idx="1"/>
          </p:nvPr>
        </p:nvSpPr>
        <p:spPr/>
        <p:txBody>
          <a:bodyPr/>
          <a:lstStyle/>
          <a:p>
            <a:r>
              <a:rPr lang="en-GB" dirty="0">
                <a:solidFill>
                  <a:srgbClr val="002060"/>
                </a:solidFill>
              </a:rPr>
              <a:t>Encourage fluency and expression.</a:t>
            </a:r>
          </a:p>
          <a:p>
            <a:r>
              <a:rPr lang="en-GB" dirty="0">
                <a:solidFill>
                  <a:srgbClr val="002060"/>
                </a:solidFill>
              </a:rPr>
              <a:t>Word attack skills – context, phonics sounds, word beginnings/endings</a:t>
            </a:r>
          </a:p>
          <a:p>
            <a:r>
              <a:rPr lang="en-GB" dirty="0">
                <a:solidFill>
                  <a:srgbClr val="002060"/>
                </a:solidFill>
              </a:rPr>
              <a:t>Ask questions – make sure they have understood what they have read.  Look to increase their vocabulary.</a:t>
            </a:r>
          </a:p>
          <a:p>
            <a:r>
              <a:rPr lang="en-GB" dirty="0">
                <a:solidFill>
                  <a:srgbClr val="002060"/>
                </a:solidFill>
              </a:rPr>
              <a:t>Join the library, read and share books at home.</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540" y="4660410"/>
            <a:ext cx="3222919" cy="2089526"/>
          </a:xfrm>
          <a:prstGeom prst="rect">
            <a:avLst/>
          </a:prstGeom>
        </p:spPr>
      </p:pic>
    </p:spTree>
    <p:extLst>
      <p:ext uri="{BB962C8B-B14F-4D97-AF65-F5344CB8AC3E}">
        <p14:creationId xmlns:p14="http://schemas.microsoft.com/office/powerpoint/2010/main" val="596563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5501</TotalTime>
  <Words>1422</Words>
  <Application>Microsoft Office PowerPoint</Application>
  <PresentationFormat>Widescreen</PresentationFormat>
  <Paragraphs>119</Paragraphs>
  <Slides>16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Welcome to Primary 3!</vt:lpstr>
      <vt:lpstr>PowerPoint Presentation</vt:lpstr>
      <vt:lpstr>General Information: </vt:lpstr>
      <vt:lpstr>General Information Continued</vt:lpstr>
      <vt:lpstr>Drop off / Pick up </vt:lpstr>
      <vt:lpstr>Homework   Spellings &amp; Tables will begin w/c Tue 31st August.      Written homework will begin w/c Monday 6th September.</vt:lpstr>
      <vt:lpstr>Spellings, Tables &amp; Friday Test </vt:lpstr>
      <vt:lpstr>Reading </vt:lpstr>
      <vt:lpstr>Reading – What can you do?</vt:lpstr>
      <vt:lpstr>Phonics and Spellings </vt:lpstr>
      <vt:lpstr>Numeracy In P3 children will….</vt:lpstr>
      <vt:lpstr>ICT In P3 children will…</vt:lpstr>
      <vt:lpstr>The World Around Us</vt:lpstr>
      <vt:lpstr>Other learning areas</vt:lpstr>
      <vt:lpstr>Consultations</vt:lpstr>
      <vt:lpstr>Thank you for taking the time to read this.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Primary 3!</dc:title>
  <dc:creator>R McCluskie</dc:creator>
  <cp:lastModifiedBy>R McCluskie</cp:lastModifiedBy>
  <cp:revision>11</cp:revision>
  <dcterms:created xsi:type="dcterms:W3CDTF">2021-08-20T17:12:23Z</dcterms:created>
  <dcterms:modified xsi:type="dcterms:W3CDTF">2021-08-24T12:59:47Z</dcterms:modified>
</cp:coreProperties>
</file>